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58" r:id="rId3"/>
    <p:sldId id="263" r:id="rId4"/>
    <p:sldId id="264" r:id="rId5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2" d="100"/>
          <a:sy n="72" d="100"/>
        </p:scale>
        <p:origin x="-82" y="-163"/>
      </p:cViewPr>
      <p:guideLst>
        <p:guide orient="horz" pos="2160"/>
        <p:guide pos="5184"/>
        <p:guide pos="1872"/>
        <p:guide pos="432"/>
        <p:guide pos="53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255C6130-DB61-4134-A6D1-D144488EFF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3EAAF56-CDA1-4955-9599-7E8B3DB012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40858-D71F-441E-9F33-E32BAC768070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Present slide show of attendees then print on certificates on special paper.</a:t>
            </a:r>
          </a:p>
          <a:p>
            <a:endParaRPr lang="en-US"/>
          </a:p>
          <a:p>
            <a:r>
              <a:rPr lang="en-US"/>
              <a:t>Class was arduous and lasted 16 weeks.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5F313-9204-4301-BD92-1E40F806E1A6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Laura’s Start Date was 2/1/97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F734C-7808-4BCA-BCE4-0E06FF55CB89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Daniel’s Hire Date was 7/1/1996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3D18A-0CC1-4068-BA6E-18A29A844191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Ned’s Start date was 7/1/1994</a:t>
            </a:r>
          </a:p>
          <a:p>
            <a:endParaRPr lang="en-US"/>
          </a:p>
          <a:p>
            <a:r>
              <a:rPr lang="en-US"/>
              <a:t>Ned will be trained to conduct the 16 week workshop himself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70" name="Rectangle 46" descr="Narrow vertical"/>
            <p:cNvSpPr>
              <a:spLocks noChangeArrowheads="1"/>
            </p:cNvSpPr>
            <p:nvPr/>
          </p:nvSpPr>
          <p:spPr bwMode="auto">
            <a:xfrm>
              <a:off x="288" y="48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1" name="Rectangle 47" descr="Narrow horizontal"/>
            <p:cNvSpPr>
              <a:spLocks noChangeArrowheads="1"/>
            </p:cNvSpPr>
            <p:nvPr/>
          </p:nvSpPr>
          <p:spPr bwMode="auto">
            <a:xfrm>
              <a:off x="48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2" name="Rectangle 48" descr="Narrow vertical"/>
            <p:cNvSpPr>
              <a:spLocks noChangeArrowheads="1"/>
            </p:cNvSpPr>
            <p:nvPr/>
          </p:nvSpPr>
          <p:spPr bwMode="auto">
            <a:xfrm>
              <a:off x="288" y="4032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3" name="Rectangle 49" descr="Narrow horizontal"/>
            <p:cNvSpPr>
              <a:spLocks noChangeArrowheads="1"/>
            </p:cNvSpPr>
            <p:nvPr/>
          </p:nvSpPr>
          <p:spPr bwMode="auto">
            <a:xfrm>
              <a:off x="5472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288" y="288"/>
              <a:ext cx="5184" cy="3744"/>
            </a:xfrm>
            <a:prstGeom prst="rect">
              <a:avLst/>
            </a:prstGeom>
            <a:noFill/>
            <a:ln w="57150" cap="sq" cmpd="tri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48" y="48"/>
              <a:ext cx="5664" cy="4224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grpSp>
          <p:nvGrpSpPr>
            <p:cNvPr id="1076" name="Group 52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1077" name="Rectangle 5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Oval 54"/>
              <p:cNvSpPr>
                <a:spLocks noChangeArrowheads="1"/>
              </p:cNvSpPr>
              <p:nvPr/>
            </p:nvSpPr>
            <p:spPr bwMode="auto">
              <a:xfrm>
                <a:off x="101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9" name="Group 55"/>
            <p:cNvGrpSpPr>
              <a:grpSpLocks/>
            </p:cNvGrpSpPr>
            <p:nvPr/>
          </p:nvGrpSpPr>
          <p:grpSpPr bwMode="auto">
            <a:xfrm>
              <a:off x="0" y="3935"/>
              <a:ext cx="384" cy="384"/>
              <a:chOff x="0" y="3935"/>
              <a:chExt cx="384" cy="384"/>
            </a:xfrm>
          </p:grpSpPr>
          <p:sp>
            <p:nvSpPr>
              <p:cNvPr id="1080" name="Rectangle 56"/>
              <p:cNvSpPr>
                <a:spLocks noChangeArrowheads="1"/>
              </p:cNvSpPr>
              <p:nvPr/>
            </p:nvSpPr>
            <p:spPr bwMode="auto">
              <a:xfrm>
                <a:off x="0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Oval 57"/>
              <p:cNvSpPr>
                <a:spLocks noChangeArrowheads="1"/>
              </p:cNvSpPr>
              <p:nvPr/>
            </p:nvSpPr>
            <p:spPr bwMode="auto">
              <a:xfrm>
                <a:off x="101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2" name="Group 58"/>
            <p:cNvGrpSpPr>
              <a:grpSpLocks/>
            </p:cNvGrpSpPr>
            <p:nvPr/>
          </p:nvGrpSpPr>
          <p:grpSpPr bwMode="auto">
            <a:xfrm>
              <a:off x="5375" y="3935"/>
              <a:ext cx="384" cy="384"/>
              <a:chOff x="5375" y="3935"/>
              <a:chExt cx="384" cy="384"/>
            </a:xfrm>
          </p:grpSpPr>
          <p:sp>
            <p:nvSpPr>
              <p:cNvPr id="1083" name="Rectangle 59"/>
              <p:cNvSpPr>
                <a:spLocks noChangeArrowheads="1"/>
              </p:cNvSpPr>
              <p:nvPr/>
            </p:nvSpPr>
            <p:spPr bwMode="auto">
              <a:xfrm>
                <a:off x="5375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" name="Oval 60"/>
              <p:cNvSpPr>
                <a:spLocks noChangeArrowheads="1"/>
              </p:cNvSpPr>
              <p:nvPr/>
            </p:nvSpPr>
            <p:spPr bwMode="auto">
              <a:xfrm>
                <a:off x="5476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5" name="Group 61"/>
            <p:cNvGrpSpPr>
              <a:grpSpLocks/>
            </p:cNvGrpSpPr>
            <p:nvPr/>
          </p:nvGrpSpPr>
          <p:grpSpPr bwMode="auto">
            <a:xfrm>
              <a:off x="5375" y="0"/>
              <a:ext cx="384" cy="384"/>
              <a:chOff x="5375" y="0"/>
              <a:chExt cx="384" cy="384"/>
            </a:xfrm>
          </p:grpSpPr>
          <p:sp>
            <p:nvSpPr>
              <p:cNvPr id="1086" name="Rectangle 62"/>
              <p:cNvSpPr>
                <a:spLocks noChangeArrowheads="1"/>
              </p:cNvSpPr>
              <p:nvPr/>
            </p:nvSpPr>
            <p:spPr bwMode="auto">
              <a:xfrm>
                <a:off x="5375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7" name="Oval 63"/>
              <p:cNvSpPr>
                <a:spLocks noChangeArrowheads="1"/>
              </p:cNvSpPr>
              <p:nvPr/>
            </p:nvSpPr>
            <p:spPr bwMode="auto">
              <a:xfrm>
                <a:off x="5476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Completed Training Certificate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Rodney’s Video</a:t>
            </a:r>
          </a:p>
        </p:txBody>
      </p:sp>
      <p:pic>
        <p:nvPicPr>
          <p:cNvPr id="15364" name="Picture 4" descr="video_casset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6350" y="4545013"/>
            <a:ext cx="1476375" cy="140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 idx="4294967295"/>
          </p:nvPr>
        </p:nvSpPr>
        <p:spPr>
          <a:xfrm>
            <a:off x="1187450" y="609600"/>
            <a:ext cx="7270750" cy="1524000"/>
          </a:xfrm>
          <a:noFill/>
          <a:ln/>
        </p:spPr>
        <p:txBody>
          <a:bodyPr/>
          <a:lstStyle/>
          <a:p>
            <a:r>
              <a:rPr lang="en-US"/>
              <a:t>Rodney’s Video</a:t>
            </a:r>
            <a:br>
              <a:rPr lang="en-US"/>
            </a:br>
            <a:r>
              <a:rPr lang="en-US"/>
              <a:t>Certificate of Completion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sz="half" idx="4294967295"/>
          </p:nvPr>
        </p:nvSpPr>
        <p:spPr>
          <a:xfrm>
            <a:off x="685800" y="2209800"/>
            <a:ext cx="7772400" cy="1620838"/>
          </a:xfrm>
          <a:noFill/>
          <a:ln/>
        </p:spPr>
        <p:txBody>
          <a:bodyPr/>
          <a:lstStyle/>
          <a:p>
            <a:pPr marL="0" indent="0"/>
            <a:r>
              <a:rPr lang="en-US" sz="2400"/>
              <a:t>is hereby granted to:</a:t>
            </a:r>
          </a:p>
          <a:p>
            <a:pPr marL="0" indent="0"/>
            <a:r>
              <a:rPr lang="en-US" sz="3600" u="sng"/>
              <a:t>Laura LaMoore</a:t>
            </a:r>
          </a:p>
          <a:p>
            <a:pPr marL="0" indent="0"/>
            <a:r>
              <a:rPr lang="en-US" sz="2400"/>
              <a:t>Has successfully completed to satisfaction</a:t>
            </a: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1058863" y="3963988"/>
            <a:ext cx="1955800" cy="2298700"/>
            <a:chOff x="667" y="2497"/>
            <a:chExt cx="1232" cy="1448"/>
          </a:xfrm>
        </p:grpSpPr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707" y="3170"/>
              <a:ext cx="545" cy="761"/>
            </a:xfrm>
            <a:custGeom>
              <a:avLst/>
              <a:gdLst/>
              <a:ahLst/>
              <a:cxnLst>
                <a:cxn ang="0">
                  <a:pos x="389" y="0"/>
                </a:cxn>
                <a:cxn ang="0">
                  <a:pos x="258" y="158"/>
                </a:cxn>
                <a:cxn ang="0">
                  <a:pos x="167" y="300"/>
                </a:cxn>
                <a:cxn ang="0">
                  <a:pos x="92" y="399"/>
                </a:cxn>
                <a:cxn ang="0">
                  <a:pos x="0" y="544"/>
                </a:cxn>
                <a:cxn ang="0">
                  <a:pos x="253" y="559"/>
                </a:cxn>
                <a:cxn ang="0">
                  <a:pos x="360" y="760"/>
                </a:cxn>
                <a:cxn ang="0">
                  <a:pos x="422" y="652"/>
                </a:cxn>
                <a:cxn ang="0">
                  <a:pos x="486" y="484"/>
                </a:cxn>
                <a:cxn ang="0">
                  <a:pos x="526" y="292"/>
                </a:cxn>
                <a:cxn ang="0">
                  <a:pos x="542" y="140"/>
                </a:cxn>
                <a:cxn ang="0">
                  <a:pos x="544" y="31"/>
                </a:cxn>
                <a:cxn ang="0">
                  <a:pos x="389" y="0"/>
                </a:cxn>
              </a:cxnLst>
              <a:rect l="0" t="0" r="r" b="b"/>
              <a:pathLst>
                <a:path w="545" h="761">
                  <a:moveTo>
                    <a:pt x="389" y="0"/>
                  </a:moveTo>
                  <a:lnTo>
                    <a:pt x="258" y="158"/>
                  </a:lnTo>
                  <a:lnTo>
                    <a:pt x="167" y="300"/>
                  </a:lnTo>
                  <a:lnTo>
                    <a:pt x="92" y="399"/>
                  </a:lnTo>
                  <a:lnTo>
                    <a:pt x="0" y="544"/>
                  </a:lnTo>
                  <a:lnTo>
                    <a:pt x="253" y="559"/>
                  </a:lnTo>
                  <a:lnTo>
                    <a:pt x="360" y="760"/>
                  </a:lnTo>
                  <a:lnTo>
                    <a:pt x="422" y="652"/>
                  </a:lnTo>
                  <a:lnTo>
                    <a:pt x="486" y="484"/>
                  </a:lnTo>
                  <a:lnTo>
                    <a:pt x="526" y="292"/>
                  </a:lnTo>
                  <a:lnTo>
                    <a:pt x="542" y="140"/>
                  </a:lnTo>
                  <a:lnTo>
                    <a:pt x="544" y="31"/>
                  </a:lnTo>
                  <a:lnTo>
                    <a:pt x="389" y="0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1190" y="2963"/>
              <a:ext cx="709" cy="982"/>
            </a:xfrm>
            <a:custGeom>
              <a:avLst/>
              <a:gdLst/>
              <a:ahLst/>
              <a:cxnLst>
                <a:cxn ang="0">
                  <a:pos x="147" y="139"/>
                </a:cxn>
                <a:cxn ang="0">
                  <a:pos x="323" y="331"/>
                </a:cxn>
                <a:cxn ang="0">
                  <a:pos x="427" y="467"/>
                </a:cxn>
                <a:cxn ang="0">
                  <a:pos x="507" y="571"/>
                </a:cxn>
                <a:cxn ang="0">
                  <a:pos x="603" y="666"/>
                </a:cxn>
                <a:cxn ang="0">
                  <a:pos x="708" y="786"/>
                </a:cxn>
                <a:cxn ang="0">
                  <a:pos x="369" y="711"/>
                </a:cxn>
                <a:cxn ang="0">
                  <a:pos x="261" y="903"/>
                </a:cxn>
                <a:cxn ang="0">
                  <a:pos x="228" y="981"/>
                </a:cxn>
                <a:cxn ang="0">
                  <a:pos x="159" y="810"/>
                </a:cxn>
                <a:cxn ang="0">
                  <a:pos x="96" y="663"/>
                </a:cxn>
                <a:cxn ang="0">
                  <a:pos x="54" y="522"/>
                </a:cxn>
                <a:cxn ang="0">
                  <a:pos x="18" y="366"/>
                </a:cxn>
                <a:cxn ang="0">
                  <a:pos x="0" y="210"/>
                </a:cxn>
                <a:cxn ang="0">
                  <a:pos x="6" y="63"/>
                </a:cxn>
                <a:cxn ang="0">
                  <a:pos x="15" y="0"/>
                </a:cxn>
                <a:cxn ang="0">
                  <a:pos x="147" y="139"/>
                </a:cxn>
              </a:cxnLst>
              <a:rect l="0" t="0" r="r" b="b"/>
              <a:pathLst>
                <a:path w="709" h="982">
                  <a:moveTo>
                    <a:pt x="147" y="139"/>
                  </a:moveTo>
                  <a:lnTo>
                    <a:pt x="323" y="331"/>
                  </a:lnTo>
                  <a:lnTo>
                    <a:pt x="427" y="467"/>
                  </a:lnTo>
                  <a:lnTo>
                    <a:pt x="507" y="571"/>
                  </a:lnTo>
                  <a:lnTo>
                    <a:pt x="603" y="666"/>
                  </a:lnTo>
                  <a:lnTo>
                    <a:pt x="708" y="786"/>
                  </a:lnTo>
                  <a:lnTo>
                    <a:pt x="369" y="711"/>
                  </a:lnTo>
                  <a:lnTo>
                    <a:pt x="261" y="903"/>
                  </a:lnTo>
                  <a:lnTo>
                    <a:pt x="228" y="981"/>
                  </a:lnTo>
                  <a:lnTo>
                    <a:pt x="159" y="810"/>
                  </a:lnTo>
                  <a:lnTo>
                    <a:pt x="96" y="663"/>
                  </a:lnTo>
                  <a:lnTo>
                    <a:pt x="54" y="522"/>
                  </a:lnTo>
                  <a:lnTo>
                    <a:pt x="18" y="366"/>
                  </a:lnTo>
                  <a:lnTo>
                    <a:pt x="0" y="210"/>
                  </a:lnTo>
                  <a:lnTo>
                    <a:pt x="6" y="63"/>
                  </a:lnTo>
                  <a:lnTo>
                    <a:pt x="15" y="0"/>
                  </a:lnTo>
                  <a:lnTo>
                    <a:pt x="147" y="139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1126" y="2931"/>
              <a:ext cx="709" cy="982"/>
            </a:xfrm>
            <a:custGeom>
              <a:avLst/>
              <a:gdLst/>
              <a:ahLst/>
              <a:cxnLst>
                <a:cxn ang="0">
                  <a:pos x="252" y="54"/>
                </a:cxn>
                <a:cxn ang="0">
                  <a:pos x="366" y="312"/>
                </a:cxn>
                <a:cxn ang="0">
                  <a:pos x="450" y="459"/>
                </a:cxn>
                <a:cxn ang="0">
                  <a:pos x="519" y="561"/>
                </a:cxn>
                <a:cxn ang="0">
                  <a:pos x="603" y="666"/>
                </a:cxn>
                <a:cxn ang="0">
                  <a:pos x="708" y="786"/>
                </a:cxn>
                <a:cxn ang="0">
                  <a:pos x="369" y="711"/>
                </a:cxn>
                <a:cxn ang="0">
                  <a:pos x="261" y="903"/>
                </a:cxn>
                <a:cxn ang="0">
                  <a:pos x="228" y="981"/>
                </a:cxn>
                <a:cxn ang="0">
                  <a:pos x="159" y="810"/>
                </a:cxn>
                <a:cxn ang="0">
                  <a:pos x="96" y="663"/>
                </a:cxn>
                <a:cxn ang="0">
                  <a:pos x="54" y="522"/>
                </a:cxn>
                <a:cxn ang="0">
                  <a:pos x="18" y="366"/>
                </a:cxn>
                <a:cxn ang="0">
                  <a:pos x="0" y="210"/>
                </a:cxn>
                <a:cxn ang="0">
                  <a:pos x="6" y="63"/>
                </a:cxn>
                <a:cxn ang="0">
                  <a:pos x="15" y="0"/>
                </a:cxn>
                <a:cxn ang="0">
                  <a:pos x="252" y="54"/>
                </a:cxn>
              </a:cxnLst>
              <a:rect l="0" t="0" r="r" b="b"/>
              <a:pathLst>
                <a:path w="709" h="982">
                  <a:moveTo>
                    <a:pt x="252" y="54"/>
                  </a:moveTo>
                  <a:lnTo>
                    <a:pt x="366" y="312"/>
                  </a:lnTo>
                  <a:lnTo>
                    <a:pt x="450" y="459"/>
                  </a:lnTo>
                  <a:lnTo>
                    <a:pt x="519" y="561"/>
                  </a:lnTo>
                  <a:lnTo>
                    <a:pt x="603" y="666"/>
                  </a:lnTo>
                  <a:lnTo>
                    <a:pt x="708" y="786"/>
                  </a:lnTo>
                  <a:lnTo>
                    <a:pt x="369" y="711"/>
                  </a:lnTo>
                  <a:lnTo>
                    <a:pt x="261" y="903"/>
                  </a:lnTo>
                  <a:lnTo>
                    <a:pt x="228" y="981"/>
                  </a:lnTo>
                  <a:lnTo>
                    <a:pt x="159" y="810"/>
                  </a:lnTo>
                  <a:lnTo>
                    <a:pt x="96" y="663"/>
                  </a:lnTo>
                  <a:lnTo>
                    <a:pt x="54" y="522"/>
                  </a:lnTo>
                  <a:lnTo>
                    <a:pt x="18" y="366"/>
                  </a:lnTo>
                  <a:lnTo>
                    <a:pt x="0" y="210"/>
                  </a:lnTo>
                  <a:lnTo>
                    <a:pt x="6" y="63"/>
                  </a:lnTo>
                  <a:lnTo>
                    <a:pt x="15" y="0"/>
                  </a:lnTo>
                  <a:lnTo>
                    <a:pt x="252" y="54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667" y="3122"/>
              <a:ext cx="629" cy="761"/>
            </a:xfrm>
            <a:custGeom>
              <a:avLst/>
              <a:gdLst/>
              <a:ahLst/>
              <a:cxnLst>
                <a:cxn ang="0">
                  <a:pos x="389" y="0"/>
                </a:cxn>
                <a:cxn ang="0">
                  <a:pos x="258" y="158"/>
                </a:cxn>
                <a:cxn ang="0">
                  <a:pos x="167" y="300"/>
                </a:cxn>
                <a:cxn ang="0">
                  <a:pos x="92" y="399"/>
                </a:cxn>
                <a:cxn ang="0">
                  <a:pos x="0" y="544"/>
                </a:cxn>
                <a:cxn ang="0">
                  <a:pos x="253" y="559"/>
                </a:cxn>
                <a:cxn ang="0">
                  <a:pos x="360" y="760"/>
                </a:cxn>
                <a:cxn ang="0">
                  <a:pos x="439" y="665"/>
                </a:cxn>
                <a:cxn ang="0">
                  <a:pos x="509" y="522"/>
                </a:cxn>
                <a:cxn ang="0">
                  <a:pos x="559" y="384"/>
                </a:cxn>
                <a:cxn ang="0">
                  <a:pos x="603" y="230"/>
                </a:cxn>
                <a:cxn ang="0">
                  <a:pos x="628" y="75"/>
                </a:cxn>
                <a:cxn ang="0">
                  <a:pos x="627" y="48"/>
                </a:cxn>
                <a:cxn ang="0">
                  <a:pos x="544" y="31"/>
                </a:cxn>
                <a:cxn ang="0">
                  <a:pos x="389" y="0"/>
                </a:cxn>
              </a:cxnLst>
              <a:rect l="0" t="0" r="r" b="b"/>
              <a:pathLst>
                <a:path w="629" h="761">
                  <a:moveTo>
                    <a:pt x="389" y="0"/>
                  </a:moveTo>
                  <a:lnTo>
                    <a:pt x="258" y="158"/>
                  </a:lnTo>
                  <a:lnTo>
                    <a:pt x="167" y="300"/>
                  </a:lnTo>
                  <a:lnTo>
                    <a:pt x="92" y="399"/>
                  </a:lnTo>
                  <a:lnTo>
                    <a:pt x="0" y="544"/>
                  </a:lnTo>
                  <a:lnTo>
                    <a:pt x="253" y="559"/>
                  </a:lnTo>
                  <a:lnTo>
                    <a:pt x="360" y="760"/>
                  </a:lnTo>
                  <a:lnTo>
                    <a:pt x="439" y="665"/>
                  </a:lnTo>
                  <a:lnTo>
                    <a:pt x="509" y="522"/>
                  </a:lnTo>
                  <a:lnTo>
                    <a:pt x="559" y="384"/>
                  </a:lnTo>
                  <a:lnTo>
                    <a:pt x="603" y="230"/>
                  </a:lnTo>
                  <a:lnTo>
                    <a:pt x="628" y="75"/>
                  </a:lnTo>
                  <a:lnTo>
                    <a:pt x="627" y="48"/>
                  </a:lnTo>
                  <a:lnTo>
                    <a:pt x="544" y="31"/>
                  </a:lnTo>
                  <a:lnTo>
                    <a:pt x="389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4" name="Group 10"/>
            <p:cNvGrpSpPr>
              <a:grpSpLocks/>
            </p:cNvGrpSpPr>
            <p:nvPr/>
          </p:nvGrpSpPr>
          <p:grpSpPr bwMode="auto">
            <a:xfrm>
              <a:off x="692" y="2497"/>
              <a:ext cx="1024" cy="1062"/>
              <a:chOff x="692" y="2497"/>
              <a:chExt cx="1024" cy="1062"/>
            </a:xfrm>
          </p:grpSpPr>
          <p:sp>
            <p:nvSpPr>
              <p:cNvPr id="6155" name="AutoShape 11"/>
              <p:cNvSpPr>
                <a:spLocks noChangeArrowheads="1"/>
              </p:cNvSpPr>
              <p:nvPr/>
            </p:nvSpPr>
            <p:spPr bwMode="auto">
              <a:xfrm>
                <a:off x="692" y="2497"/>
                <a:ext cx="1019" cy="1062"/>
              </a:xfrm>
              <a:prstGeom prst="star16">
                <a:avLst>
                  <a:gd name="adj" fmla="val 37500"/>
                </a:avLst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Freeform 12"/>
              <p:cNvSpPr>
                <a:spLocks/>
              </p:cNvSpPr>
              <p:nvPr/>
            </p:nvSpPr>
            <p:spPr bwMode="auto">
              <a:xfrm>
                <a:off x="1201" y="2497"/>
                <a:ext cx="76" cy="532"/>
              </a:xfrm>
              <a:custGeom>
                <a:avLst/>
                <a:gdLst/>
                <a:ahLst/>
                <a:cxnLst>
                  <a:cxn ang="0">
                    <a:pos x="0" y="531"/>
                  </a:cxn>
                  <a:cxn ang="0">
                    <a:pos x="0" y="0"/>
                  </a:cxn>
                  <a:cxn ang="0">
                    <a:pos x="75" y="140"/>
                  </a:cxn>
                  <a:cxn ang="0">
                    <a:pos x="0" y="531"/>
                  </a:cxn>
                </a:cxnLst>
                <a:rect l="0" t="0" r="r" b="b"/>
                <a:pathLst>
                  <a:path w="76" h="532">
                    <a:moveTo>
                      <a:pt x="0" y="531"/>
                    </a:moveTo>
                    <a:lnTo>
                      <a:pt x="0" y="0"/>
                    </a:lnTo>
                    <a:lnTo>
                      <a:pt x="75" y="140"/>
                    </a:lnTo>
                    <a:lnTo>
                      <a:pt x="0" y="53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Freeform 13"/>
              <p:cNvSpPr>
                <a:spLocks/>
              </p:cNvSpPr>
              <p:nvPr/>
            </p:nvSpPr>
            <p:spPr bwMode="auto">
              <a:xfrm>
                <a:off x="1213" y="2537"/>
                <a:ext cx="205" cy="488"/>
              </a:xfrm>
              <a:custGeom>
                <a:avLst/>
                <a:gdLst/>
                <a:ahLst/>
                <a:cxnLst>
                  <a:cxn ang="0">
                    <a:pos x="0" y="487"/>
                  </a:cxn>
                  <a:cxn ang="0">
                    <a:pos x="189" y="0"/>
                  </a:cxn>
                  <a:cxn ang="0">
                    <a:pos x="204" y="162"/>
                  </a:cxn>
                  <a:cxn ang="0">
                    <a:pos x="0" y="487"/>
                  </a:cxn>
                </a:cxnLst>
                <a:rect l="0" t="0" r="r" b="b"/>
                <a:pathLst>
                  <a:path w="205" h="488">
                    <a:moveTo>
                      <a:pt x="0" y="487"/>
                    </a:moveTo>
                    <a:lnTo>
                      <a:pt x="189" y="0"/>
                    </a:lnTo>
                    <a:lnTo>
                      <a:pt x="204" y="162"/>
                    </a:lnTo>
                    <a:lnTo>
                      <a:pt x="0" y="487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14"/>
              <p:cNvSpPr>
                <a:spLocks/>
              </p:cNvSpPr>
              <p:nvPr/>
            </p:nvSpPr>
            <p:spPr bwMode="auto">
              <a:xfrm>
                <a:off x="1219" y="2656"/>
                <a:ext cx="348" cy="362"/>
              </a:xfrm>
              <a:custGeom>
                <a:avLst/>
                <a:gdLst/>
                <a:ahLst/>
                <a:cxnLst>
                  <a:cxn ang="0">
                    <a:pos x="0" y="361"/>
                  </a:cxn>
                  <a:cxn ang="0">
                    <a:pos x="347" y="0"/>
                  </a:cxn>
                  <a:cxn ang="0">
                    <a:pos x="304" y="154"/>
                  </a:cxn>
                  <a:cxn ang="0">
                    <a:pos x="0" y="361"/>
                  </a:cxn>
                </a:cxnLst>
                <a:rect l="0" t="0" r="r" b="b"/>
                <a:pathLst>
                  <a:path w="348" h="362">
                    <a:moveTo>
                      <a:pt x="0" y="361"/>
                    </a:moveTo>
                    <a:lnTo>
                      <a:pt x="347" y="0"/>
                    </a:lnTo>
                    <a:lnTo>
                      <a:pt x="304" y="154"/>
                    </a:lnTo>
                    <a:lnTo>
                      <a:pt x="0" y="36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" name="Freeform 15"/>
              <p:cNvSpPr>
                <a:spLocks/>
              </p:cNvSpPr>
              <p:nvPr/>
            </p:nvSpPr>
            <p:spPr bwMode="auto">
              <a:xfrm>
                <a:off x="1209" y="2823"/>
                <a:ext cx="468" cy="219"/>
              </a:xfrm>
              <a:custGeom>
                <a:avLst/>
                <a:gdLst/>
                <a:ahLst/>
                <a:cxnLst>
                  <a:cxn ang="0">
                    <a:pos x="0" y="218"/>
                  </a:cxn>
                  <a:cxn ang="0">
                    <a:pos x="467" y="0"/>
                  </a:cxn>
                  <a:cxn ang="0">
                    <a:pos x="373" y="129"/>
                  </a:cxn>
                  <a:cxn ang="0">
                    <a:pos x="0" y="218"/>
                  </a:cxn>
                </a:cxnLst>
                <a:rect l="0" t="0" r="r" b="b"/>
                <a:pathLst>
                  <a:path w="468" h="219">
                    <a:moveTo>
                      <a:pt x="0" y="218"/>
                    </a:moveTo>
                    <a:lnTo>
                      <a:pt x="467" y="0"/>
                    </a:lnTo>
                    <a:lnTo>
                      <a:pt x="373" y="129"/>
                    </a:lnTo>
                    <a:lnTo>
                      <a:pt x="0" y="218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0" name="Freeform 16"/>
              <p:cNvSpPr>
                <a:spLocks/>
              </p:cNvSpPr>
              <p:nvPr/>
            </p:nvSpPr>
            <p:spPr bwMode="auto">
              <a:xfrm>
                <a:off x="1210" y="3028"/>
                <a:ext cx="506" cy="80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05" y="0"/>
                  </a:cxn>
                  <a:cxn ang="0">
                    <a:pos x="366" y="79"/>
                  </a:cxn>
                  <a:cxn ang="0">
                    <a:pos x="0" y="16"/>
                  </a:cxn>
                </a:cxnLst>
                <a:rect l="0" t="0" r="r" b="b"/>
                <a:pathLst>
                  <a:path w="506" h="80">
                    <a:moveTo>
                      <a:pt x="0" y="16"/>
                    </a:moveTo>
                    <a:lnTo>
                      <a:pt x="505" y="0"/>
                    </a:lnTo>
                    <a:lnTo>
                      <a:pt x="366" y="79"/>
                    </a:lnTo>
                    <a:lnTo>
                      <a:pt x="0" y="16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Freeform 17"/>
              <p:cNvSpPr>
                <a:spLocks/>
              </p:cNvSpPr>
              <p:nvPr/>
            </p:nvSpPr>
            <p:spPr bwMode="auto">
              <a:xfrm>
                <a:off x="1219" y="3047"/>
                <a:ext cx="460" cy="2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9" y="184"/>
                  </a:cxn>
                  <a:cxn ang="0">
                    <a:pos x="304" y="207"/>
                  </a:cxn>
                  <a:cxn ang="0">
                    <a:pos x="0" y="0"/>
                  </a:cxn>
                </a:cxnLst>
                <a:rect l="0" t="0" r="r" b="b"/>
                <a:pathLst>
                  <a:path w="460" h="208">
                    <a:moveTo>
                      <a:pt x="0" y="0"/>
                    </a:moveTo>
                    <a:lnTo>
                      <a:pt x="459" y="184"/>
                    </a:lnTo>
                    <a:lnTo>
                      <a:pt x="304" y="20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Freeform 18"/>
              <p:cNvSpPr>
                <a:spLocks/>
              </p:cNvSpPr>
              <p:nvPr/>
            </p:nvSpPr>
            <p:spPr bwMode="auto">
              <a:xfrm>
                <a:off x="1203" y="3034"/>
                <a:ext cx="367" cy="3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6" y="373"/>
                  </a:cxn>
                  <a:cxn ang="0">
                    <a:pos x="213" y="328"/>
                  </a:cxn>
                  <a:cxn ang="0">
                    <a:pos x="0" y="0"/>
                  </a:cxn>
                </a:cxnLst>
                <a:rect l="0" t="0" r="r" b="b"/>
                <a:pathLst>
                  <a:path w="367" h="374">
                    <a:moveTo>
                      <a:pt x="0" y="0"/>
                    </a:moveTo>
                    <a:lnTo>
                      <a:pt x="366" y="373"/>
                    </a:lnTo>
                    <a:lnTo>
                      <a:pt x="213" y="32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3" name="Freeform 19"/>
              <p:cNvSpPr>
                <a:spLocks/>
              </p:cNvSpPr>
              <p:nvPr/>
            </p:nvSpPr>
            <p:spPr bwMode="auto">
              <a:xfrm>
                <a:off x="1207" y="3039"/>
                <a:ext cx="198" cy="4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7" y="484"/>
                  </a:cxn>
                  <a:cxn ang="0">
                    <a:pos x="76" y="378"/>
                  </a:cxn>
                  <a:cxn ang="0">
                    <a:pos x="0" y="0"/>
                  </a:cxn>
                </a:cxnLst>
                <a:rect l="0" t="0" r="r" b="b"/>
                <a:pathLst>
                  <a:path w="198" h="485">
                    <a:moveTo>
                      <a:pt x="0" y="0"/>
                    </a:moveTo>
                    <a:lnTo>
                      <a:pt x="197" y="484"/>
                    </a:lnTo>
                    <a:lnTo>
                      <a:pt x="76" y="37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Freeform 20"/>
              <p:cNvSpPr>
                <a:spLocks/>
              </p:cNvSpPr>
              <p:nvPr/>
            </p:nvSpPr>
            <p:spPr bwMode="auto">
              <a:xfrm>
                <a:off x="1128" y="3042"/>
                <a:ext cx="79" cy="508"/>
              </a:xfrm>
              <a:custGeom>
                <a:avLst/>
                <a:gdLst/>
                <a:ahLst/>
                <a:cxnLst>
                  <a:cxn ang="0">
                    <a:pos x="78" y="0"/>
                  </a:cxn>
                  <a:cxn ang="0">
                    <a:pos x="76" y="507"/>
                  </a:cxn>
                  <a:cxn ang="0">
                    <a:pos x="0" y="368"/>
                  </a:cxn>
                  <a:cxn ang="0">
                    <a:pos x="78" y="0"/>
                  </a:cxn>
                </a:cxnLst>
                <a:rect l="0" t="0" r="r" b="b"/>
                <a:pathLst>
                  <a:path w="79" h="508">
                    <a:moveTo>
                      <a:pt x="78" y="0"/>
                    </a:moveTo>
                    <a:lnTo>
                      <a:pt x="76" y="507"/>
                    </a:lnTo>
                    <a:lnTo>
                      <a:pt x="0" y="368"/>
                    </a:lnTo>
                    <a:lnTo>
                      <a:pt x="78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Freeform 21"/>
              <p:cNvSpPr>
                <a:spLocks/>
              </p:cNvSpPr>
              <p:nvPr/>
            </p:nvSpPr>
            <p:spPr bwMode="auto">
              <a:xfrm>
                <a:off x="990" y="3034"/>
                <a:ext cx="214" cy="495"/>
              </a:xfrm>
              <a:custGeom>
                <a:avLst/>
                <a:gdLst/>
                <a:ahLst/>
                <a:cxnLst>
                  <a:cxn ang="0">
                    <a:pos x="213" y="0"/>
                  </a:cxn>
                  <a:cxn ang="0">
                    <a:pos x="19" y="494"/>
                  </a:cxn>
                  <a:cxn ang="0">
                    <a:pos x="0" y="333"/>
                  </a:cxn>
                  <a:cxn ang="0">
                    <a:pos x="213" y="0"/>
                  </a:cxn>
                </a:cxnLst>
                <a:rect l="0" t="0" r="r" b="b"/>
                <a:pathLst>
                  <a:path w="214" h="495">
                    <a:moveTo>
                      <a:pt x="213" y="0"/>
                    </a:moveTo>
                    <a:lnTo>
                      <a:pt x="19" y="494"/>
                    </a:lnTo>
                    <a:lnTo>
                      <a:pt x="0" y="333"/>
                    </a:lnTo>
                    <a:lnTo>
                      <a:pt x="213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Freeform 22"/>
              <p:cNvSpPr>
                <a:spLocks/>
              </p:cNvSpPr>
              <p:nvPr/>
            </p:nvSpPr>
            <p:spPr bwMode="auto">
              <a:xfrm>
                <a:off x="842" y="3034"/>
                <a:ext cx="357" cy="374"/>
              </a:xfrm>
              <a:custGeom>
                <a:avLst/>
                <a:gdLst/>
                <a:ahLst/>
                <a:cxnLst>
                  <a:cxn ang="0">
                    <a:pos x="356" y="0"/>
                  </a:cxn>
                  <a:cxn ang="0">
                    <a:pos x="0" y="373"/>
                  </a:cxn>
                  <a:cxn ang="0">
                    <a:pos x="46" y="218"/>
                  </a:cxn>
                  <a:cxn ang="0">
                    <a:pos x="356" y="0"/>
                  </a:cxn>
                </a:cxnLst>
                <a:rect l="0" t="0" r="r" b="b"/>
                <a:pathLst>
                  <a:path w="357" h="374">
                    <a:moveTo>
                      <a:pt x="356" y="0"/>
                    </a:moveTo>
                    <a:lnTo>
                      <a:pt x="0" y="373"/>
                    </a:lnTo>
                    <a:lnTo>
                      <a:pt x="46" y="218"/>
                    </a:lnTo>
                    <a:lnTo>
                      <a:pt x="356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Freeform 23"/>
              <p:cNvSpPr>
                <a:spLocks/>
              </p:cNvSpPr>
              <p:nvPr/>
            </p:nvSpPr>
            <p:spPr bwMode="auto">
              <a:xfrm>
                <a:off x="733" y="3039"/>
                <a:ext cx="454" cy="195"/>
              </a:xfrm>
              <a:custGeom>
                <a:avLst/>
                <a:gdLst/>
                <a:ahLst/>
                <a:cxnLst>
                  <a:cxn ang="0">
                    <a:pos x="453" y="0"/>
                  </a:cxn>
                  <a:cxn ang="0">
                    <a:pos x="0" y="194"/>
                  </a:cxn>
                  <a:cxn ang="0">
                    <a:pos x="95" y="66"/>
                  </a:cxn>
                  <a:cxn ang="0">
                    <a:pos x="453" y="0"/>
                  </a:cxn>
                </a:cxnLst>
                <a:rect l="0" t="0" r="r" b="b"/>
                <a:pathLst>
                  <a:path w="454" h="195">
                    <a:moveTo>
                      <a:pt x="453" y="0"/>
                    </a:moveTo>
                    <a:lnTo>
                      <a:pt x="0" y="194"/>
                    </a:lnTo>
                    <a:lnTo>
                      <a:pt x="95" y="66"/>
                    </a:lnTo>
                    <a:lnTo>
                      <a:pt x="453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24"/>
              <p:cNvSpPr>
                <a:spLocks/>
              </p:cNvSpPr>
              <p:nvPr/>
            </p:nvSpPr>
            <p:spPr bwMode="auto">
              <a:xfrm>
                <a:off x="733" y="2805"/>
                <a:ext cx="466" cy="220"/>
              </a:xfrm>
              <a:custGeom>
                <a:avLst/>
                <a:gdLst/>
                <a:ahLst/>
                <a:cxnLst>
                  <a:cxn ang="0">
                    <a:pos x="465" y="219"/>
                  </a:cxn>
                  <a:cxn ang="0">
                    <a:pos x="0" y="22"/>
                  </a:cxn>
                  <a:cxn ang="0">
                    <a:pos x="155" y="0"/>
                  </a:cxn>
                  <a:cxn ang="0">
                    <a:pos x="465" y="219"/>
                  </a:cxn>
                </a:cxnLst>
                <a:rect l="0" t="0" r="r" b="b"/>
                <a:pathLst>
                  <a:path w="466" h="220">
                    <a:moveTo>
                      <a:pt x="465" y="219"/>
                    </a:moveTo>
                    <a:lnTo>
                      <a:pt x="0" y="22"/>
                    </a:lnTo>
                    <a:lnTo>
                      <a:pt x="155" y="0"/>
                    </a:lnTo>
                    <a:lnTo>
                      <a:pt x="465" y="219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Freeform 25"/>
              <p:cNvSpPr>
                <a:spLocks/>
              </p:cNvSpPr>
              <p:nvPr/>
            </p:nvSpPr>
            <p:spPr bwMode="auto">
              <a:xfrm>
                <a:off x="848" y="2653"/>
                <a:ext cx="351" cy="362"/>
              </a:xfrm>
              <a:custGeom>
                <a:avLst/>
                <a:gdLst/>
                <a:ahLst/>
                <a:cxnLst>
                  <a:cxn ang="0">
                    <a:pos x="350" y="361"/>
                  </a:cxn>
                  <a:cxn ang="0">
                    <a:pos x="0" y="0"/>
                  </a:cxn>
                  <a:cxn ang="0">
                    <a:pos x="148" y="46"/>
                  </a:cxn>
                  <a:cxn ang="0">
                    <a:pos x="350" y="361"/>
                  </a:cxn>
                </a:cxnLst>
                <a:rect l="0" t="0" r="r" b="b"/>
                <a:pathLst>
                  <a:path w="351" h="362">
                    <a:moveTo>
                      <a:pt x="350" y="361"/>
                    </a:moveTo>
                    <a:lnTo>
                      <a:pt x="0" y="0"/>
                    </a:lnTo>
                    <a:lnTo>
                      <a:pt x="148" y="46"/>
                    </a:lnTo>
                    <a:lnTo>
                      <a:pt x="350" y="36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Freeform 26"/>
              <p:cNvSpPr>
                <a:spLocks/>
              </p:cNvSpPr>
              <p:nvPr/>
            </p:nvSpPr>
            <p:spPr bwMode="auto">
              <a:xfrm>
                <a:off x="1010" y="2543"/>
                <a:ext cx="185" cy="468"/>
              </a:xfrm>
              <a:custGeom>
                <a:avLst/>
                <a:gdLst/>
                <a:ahLst/>
                <a:cxnLst>
                  <a:cxn ang="0">
                    <a:pos x="184" y="467"/>
                  </a:cxn>
                  <a:cxn ang="0">
                    <a:pos x="0" y="0"/>
                  </a:cxn>
                  <a:cxn ang="0">
                    <a:pos x="123" y="95"/>
                  </a:cxn>
                  <a:cxn ang="0">
                    <a:pos x="184" y="467"/>
                  </a:cxn>
                </a:cxnLst>
                <a:rect l="0" t="0" r="r" b="b"/>
                <a:pathLst>
                  <a:path w="185" h="468">
                    <a:moveTo>
                      <a:pt x="184" y="467"/>
                    </a:moveTo>
                    <a:lnTo>
                      <a:pt x="0" y="0"/>
                    </a:lnTo>
                    <a:lnTo>
                      <a:pt x="123" y="95"/>
                    </a:lnTo>
                    <a:lnTo>
                      <a:pt x="184" y="467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Freeform 27"/>
              <p:cNvSpPr>
                <a:spLocks/>
              </p:cNvSpPr>
              <p:nvPr/>
            </p:nvSpPr>
            <p:spPr bwMode="auto">
              <a:xfrm>
                <a:off x="697" y="2953"/>
                <a:ext cx="504" cy="82"/>
              </a:xfrm>
              <a:custGeom>
                <a:avLst/>
                <a:gdLst/>
                <a:ahLst/>
                <a:cxnLst>
                  <a:cxn ang="0">
                    <a:pos x="503" y="81"/>
                  </a:cxn>
                  <a:cxn ang="0">
                    <a:pos x="0" y="81"/>
                  </a:cxn>
                  <a:cxn ang="0">
                    <a:pos x="136" y="0"/>
                  </a:cxn>
                  <a:cxn ang="0">
                    <a:pos x="503" y="81"/>
                  </a:cxn>
                </a:cxnLst>
                <a:rect l="0" t="0" r="r" b="b"/>
                <a:pathLst>
                  <a:path w="504" h="82">
                    <a:moveTo>
                      <a:pt x="503" y="81"/>
                    </a:moveTo>
                    <a:lnTo>
                      <a:pt x="0" y="81"/>
                    </a:lnTo>
                    <a:lnTo>
                      <a:pt x="136" y="0"/>
                    </a:lnTo>
                    <a:lnTo>
                      <a:pt x="503" y="8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2971800" y="3962400"/>
            <a:ext cx="525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en-US" sz="2800">
                <a:latin typeface="Monotype Corsiva" pitchFamily="66" charset="0"/>
              </a:rPr>
              <a:t>Financial Management</a:t>
            </a:r>
          </a:p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en-US" sz="2800">
                <a:latin typeface="Monotype Corsiva" pitchFamily="66" charset="0"/>
              </a:rPr>
              <a:t>Granted: November 16, 2002</a:t>
            </a:r>
          </a:p>
        </p:txBody>
      </p:sp>
      <p:grpSp>
        <p:nvGrpSpPr>
          <p:cNvPr id="6179" name="Group 35"/>
          <p:cNvGrpSpPr>
            <a:grpSpLocks/>
          </p:cNvGrpSpPr>
          <p:nvPr/>
        </p:nvGrpSpPr>
        <p:grpSpPr bwMode="auto">
          <a:xfrm>
            <a:off x="3429000" y="5638800"/>
            <a:ext cx="4343400" cy="442913"/>
            <a:chOff x="2160" y="3552"/>
            <a:chExt cx="2448" cy="279"/>
          </a:xfrm>
        </p:grpSpPr>
        <p:sp>
          <p:nvSpPr>
            <p:cNvPr id="6180" name="Line 36"/>
            <p:cNvSpPr>
              <a:spLocks noChangeShapeType="1"/>
            </p:cNvSpPr>
            <p:nvPr/>
          </p:nvSpPr>
          <p:spPr bwMode="auto">
            <a:xfrm>
              <a:off x="2160" y="3552"/>
              <a:ext cx="24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37"/>
            <p:cNvSpPr>
              <a:spLocks noChangeArrowheads="1"/>
            </p:cNvSpPr>
            <p:nvPr/>
          </p:nvSpPr>
          <p:spPr bwMode="auto">
            <a:xfrm>
              <a:off x="3021" y="3600"/>
              <a:ext cx="64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1" lang="en-US" sz="1800">
                  <a:latin typeface="Monotype Corsiva" pitchFamily="66" charset="0"/>
                </a:rPr>
                <a:t>{name, title}</a:t>
              </a:r>
            </a:p>
          </p:txBody>
        </p:sp>
      </p:grpSp>
      <p:pic>
        <p:nvPicPr>
          <p:cNvPr id="6182" name="Picture 38" descr="video_casset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692150"/>
            <a:ext cx="1476375" cy="140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>
            <p:ph type="title" idx="4294967295"/>
          </p:nvPr>
        </p:nvSpPr>
        <p:spPr>
          <a:xfrm>
            <a:off x="1187450" y="609600"/>
            <a:ext cx="7270750" cy="1524000"/>
          </a:xfrm>
          <a:noFill/>
          <a:ln/>
        </p:spPr>
        <p:txBody>
          <a:bodyPr/>
          <a:lstStyle/>
          <a:p>
            <a:r>
              <a:rPr lang="en-US"/>
              <a:t>Rodney’s Video</a:t>
            </a:r>
            <a:br>
              <a:rPr lang="en-US"/>
            </a:br>
            <a:r>
              <a:rPr lang="en-US"/>
              <a:t>Certificate of Completion</a:t>
            </a:r>
          </a:p>
        </p:txBody>
      </p:sp>
      <p:sp>
        <p:nvSpPr>
          <p:cNvPr id="16387" name="Rectangle 3"/>
          <p:cNvSpPr>
            <a:spLocks noChangeArrowheads="1"/>
          </p:cNvSpPr>
          <p:nvPr>
            <p:ph type="body" sz="half" idx="4294967295"/>
          </p:nvPr>
        </p:nvSpPr>
        <p:spPr>
          <a:xfrm>
            <a:off x="685800" y="2209800"/>
            <a:ext cx="7772400" cy="1620838"/>
          </a:xfrm>
          <a:noFill/>
          <a:ln/>
        </p:spPr>
        <p:txBody>
          <a:bodyPr/>
          <a:lstStyle/>
          <a:p>
            <a:pPr marL="0" indent="0"/>
            <a:r>
              <a:rPr lang="en-US" sz="2400"/>
              <a:t>is hereby granted to:</a:t>
            </a:r>
          </a:p>
          <a:p>
            <a:pPr marL="0" indent="0"/>
            <a:r>
              <a:rPr lang="en-US" sz="3600" u="sng"/>
              <a:t>Daniel Brass</a:t>
            </a:r>
          </a:p>
          <a:p>
            <a:pPr marL="0" indent="0"/>
            <a:r>
              <a:rPr lang="en-US" sz="2400"/>
              <a:t>Has successfully completed to satisfaction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1058863" y="3963988"/>
            <a:ext cx="1955800" cy="2298700"/>
            <a:chOff x="667" y="2497"/>
            <a:chExt cx="1232" cy="1448"/>
          </a:xfrm>
        </p:grpSpPr>
        <p:sp>
          <p:nvSpPr>
            <p:cNvPr id="16389" name="Freeform 5"/>
            <p:cNvSpPr>
              <a:spLocks/>
            </p:cNvSpPr>
            <p:nvPr/>
          </p:nvSpPr>
          <p:spPr bwMode="auto">
            <a:xfrm>
              <a:off x="707" y="3170"/>
              <a:ext cx="545" cy="761"/>
            </a:xfrm>
            <a:custGeom>
              <a:avLst/>
              <a:gdLst/>
              <a:ahLst/>
              <a:cxnLst>
                <a:cxn ang="0">
                  <a:pos x="389" y="0"/>
                </a:cxn>
                <a:cxn ang="0">
                  <a:pos x="258" y="158"/>
                </a:cxn>
                <a:cxn ang="0">
                  <a:pos x="167" y="300"/>
                </a:cxn>
                <a:cxn ang="0">
                  <a:pos x="92" y="399"/>
                </a:cxn>
                <a:cxn ang="0">
                  <a:pos x="0" y="544"/>
                </a:cxn>
                <a:cxn ang="0">
                  <a:pos x="253" y="559"/>
                </a:cxn>
                <a:cxn ang="0">
                  <a:pos x="360" y="760"/>
                </a:cxn>
                <a:cxn ang="0">
                  <a:pos x="422" y="652"/>
                </a:cxn>
                <a:cxn ang="0">
                  <a:pos x="486" y="484"/>
                </a:cxn>
                <a:cxn ang="0">
                  <a:pos x="526" y="292"/>
                </a:cxn>
                <a:cxn ang="0">
                  <a:pos x="542" y="140"/>
                </a:cxn>
                <a:cxn ang="0">
                  <a:pos x="544" y="31"/>
                </a:cxn>
                <a:cxn ang="0">
                  <a:pos x="389" y="0"/>
                </a:cxn>
              </a:cxnLst>
              <a:rect l="0" t="0" r="r" b="b"/>
              <a:pathLst>
                <a:path w="545" h="761">
                  <a:moveTo>
                    <a:pt x="389" y="0"/>
                  </a:moveTo>
                  <a:lnTo>
                    <a:pt x="258" y="158"/>
                  </a:lnTo>
                  <a:lnTo>
                    <a:pt x="167" y="300"/>
                  </a:lnTo>
                  <a:lnTo>
                    <a:pt x="92" y="399"/>
                  </a:lnTo>
                  <a:lnTo>
                    <a:pt x="0" y="544"/>
                  </a:lnTo>
                  <a:lnTo>
                    <a:pt x="253" y="559"/>
                  </a:lnTo>
                  <a:lnTo>
                    <a:pt x="360" y="760"/>
                  </a:lnTo>
                  <a:lnTo>
                    <a:pt x="422" y="652"/>
                  </a:lnTo>
                  <a:lnTo>
                    <a:pt x="486" y="484"/>
                  </a:lnTo>
                  <a:lnTo>
                    <a:pt x="526" y="292"/>
                  </a:lnTo>
                  <a:lnTo>
                    <a:pt x="542" y="140"/>
                  </a:lnTo>
                  <a:lnTo>
                    <a:pt x="544" y="31"/>
                  </a:lnTo>
                  <a:lnTo>
                    <a:pt x="389" y="0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auto">
            <a:xfrm>
              <a:off x="1190" y="2963"/>
              <a:ext cx="709" cy="982"/>
            </a:xfrm>
            <a:custGeom>
              <a:avLst/>
              <a:gdLst/>
              <a:ahLst/>
              <a:cxnLst>
                <a:cxn ang="0">
                  <a:pos x="147" y="139"/>
                </a:cxn>
                <a:cxn ang="0">
                  <a:pos x="323" y="331"/>
                </a:cxn>
                <a:cxn ang="0">
                  <a:pos x="427" y="467"/>
                </a:cxn>
                <a:cxn ang="0">
                  <a:pos x="507" y="571"/>
                </a:cxn>
                <a:cxn ang="0">
                  <a:pos x="603" y="666"/>
                </a:cxn>
                <a:cxn ang="0">
                  <a:pos x="708" y="786"/>
                </a:cxn>
                <a:cxn ang="0">
                  <a:pos x="369" y="711"/>
                </a:cxn>
                <a:cxn ang="0">
                  <a:pos x="261" y="903"/>
                </a:cxn>
                <a:cxn ang="0">
                  <a:pos x="228" y="981"/>
                </a:cxn>
                <a:cxn ang="0">
                  <a:pos x="159" y="810"/>
                </a:cxn>
                <a:cxn ang="0">
                  <a:pos x="96" y="663"/>
                </a:cxn>
                <a:cxn ang="0">
                  <a:pos x="54" y="522"/>
                </a:cxn>
                <a:cxn ang="0">
                  <a:pos x="18" y="366"/>
                </a:cxn>
                <a:cxn ang="0">
                  <a:pos x="0" y="210"/>
                </a:cxn>
                <a:cxn ang="0">
                  <a:pos x="6" y="63"/>
                </a:cxn>
                <a:cxn ang="0">
                  <a:pos x="15" y="0"/>
                </a:cxn>
                <a:cxn ang="0">
                  <a:pos x="147" y="139"/>
                </a:cxn>
              </a:cxnLst>
              <a:rect l="0" t="0" r="r" b="b"/>
              <a:pathLst>
                <a:path w="709" h="982">
                  <a:moveTo>
                    <a:pt x="147" y="139"/>
                  </a:moveTo>
                  <a:lnTo>
                    <a:pt x="323" y="331"/>
                  </a:lnTo>
                  <a:lnTo>
                    <a:pt x="427" y="467"/>
                  </a:lnTo>
                  <a:lnTo>
                    <a:pt x="507" y="571"/>
                  </a:lnTo>
                  <a:lnTo>
                    <a:pt x="603" y="666"/>
                  </a:lnTo>
                  <a:lnTo>
                    <a:pt x="708" y="786"/>
                  </a:lnTo>
                  <a:lnTo>
                    <a:pt x="369" y="711"/>
                  </a:lnTo>
                  <a:lnTo>
                    <a:pt x="261" y="903"/>
                  </a:lnTo>
                  <a:lnTo>
                    <a:pt x="228" y="981"/>
                  </a:lnTo>
                  <a:lnTo>
                    <a:pt x="159" y="810"/>
                  </a:lnTo>
                  <a:lnTo>
                    <a:pt x="96" y="663"/>
                  </a:lnTo>
                  <a:lnTo>
                    <a:pt x="54" y="522"/>
                  </a:lnTo>
                  <a:lnTo>
                    <a:pt x="18" y="366"/>
                  </a:lnTo>
                  <a:lnTo>
                    <a:pt x="0" y="210"/>
                  </a:lnTo>
                  <a:lnTo>
                    <a:pt x="6" y="63"/>
                  </a:lnTo>
                  <a:lnTo>
                    <a:pt x="15" y="0"/>
                  </a:lnTo>
                  <a:lnTo>
                    <a:pt x="147" y="139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auto">
            <a:xfrm>
              <a:off x="1126" y="2931"/>
              <a:ext cx="709" cy="982"/>
            </a:xfrm>
            <a:custGeom>
              <a:avLst/>
              <a:gdLst/>
              <a:ahLst/>
              <a:cxnLst>
                <a:cxn ang="0">
                  <a:pos x="252" y="54"/>
                </a:cxn>
                <a:cxn ang="0">
                  <a:pos x="366" y="312"/>
                </a:cxn>
                <a:cxn ang="0">
                  <a:pos x="450" y="459"/>
                </a:cxn>
                <a:cxn ang="0">
                  <a:pos x="519" y="561"/>
                </a:cxn>
                <a:cxn ang="0">
                  <a:pos x="603" y="666"/>
                </a:cxn>
                <a:cxn ang="0">
                  <a:pos x="708" y="786"/>
                </a:cxn>
                <a:cxn ang="0">
                  <a:pos x="369" y="711"/>
                </a:cxn>
                <a:cxn ang="0">
                  <a:pos x="261" y="903"/>
                </a:cxn>
                <a:cxn ang="0">
                  <a:pos x="228" y="981"/>
                </a:cxn>
                <a:cxn ang="0">
                  <a:pos x="159" y="810"/>
                </a:cxn>
                <a:cxn ang="0">
                  <a:pos x="96" y="663"/>
                </a:cxn>
                <a:cxn ang="0">
                  <a:pos x="54" y="522"/>
                </a:cxn>
                <a:cxn ang="0">
                  <a:pos x="18" y="366"/>
                </a:cxn>
                <a:cxn ang="0">
                  <a:pos x="0" y="210"/>
                </a:cxn>
                <a:cxn ang="0">
                  <a:pos x="6" y="63"/>
                </a:cxn>
                <a:cxn ang="0">
                  <a:pos x="15" y="0"/>
                </a:cxn>
                <a:cxn ang="0">
                  <a:pos x="252" y="54"/>
                </a:cxn>
              </a:cxnLst>
              <a:rect l="0" t="0" r="r" b="b"/>
              <a:pathLst>
                <a:path w="709" h="982">
                  <a:moveTo>
                    <a:pt x="252" y="54"/>
                  </a:moveTo>
                  <a:lnTo>
                    <a:pt x="366" y="312"/>
                  </a:lnTo>
                  <a:lnTo>
                    <a:pt x="450" y="459"/>
                  </a:lnTo>
                  <a:lnTo>
                    <a:pt x="519" y="561"/>
                  </a:lnTo>
                  <a:lnTo>
                    <a:pt x="603" y="666"/>
                  </a:lnTo>
                  <a:lnTo>
                    <a:pt x="708" y="786"/>
                  </a:lnTo>
                  <a:lnTo>
                    <a:pt x="369" y="711"/>
                  </a:lnTo>
                  <a:lnTo>
                    <a:pt x="261" y="903"/>
                  </a:lnTo>
                  <a:lnTo>
                    <a:pt x="228" y="981"/>
                  </a:lnTo>
                  <a:lnTo>
                    <a:pt x="159" y="810"/>
                  </a:lnTo>
                  <a:lnTo>
                    <a:pt x="96" y="663"/>
                  </a:lnTo>
                  <a:lnTo>
                    <a:pt x="54" y="522"/>
                  </a:lnTo>
                  <a:lnTo>
                    <a:pt x="18" y="366"/>
                  </a:lnTo>
                  <a:lnTo>
                    <a:pt x="0" y="210"/>
                  </a:lnTo>
                  <a:lnTo>
                    <a:pt x="6" y="63"/>
                  </a:lnTo>
                  <a:lnTo>
                    <a:pt x="15" y="0"/>
                  </a:lnTo>
                  <a:lnTo>
                    <a:pt x="252" y="54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auto">
            <a:xfrm>
              <a:off x="667" y="3122"/>
              <a:ext cx="629" cy="761"/>
            </a:xfrm>
            <a:custGeom>
              <a:avLst/>
              <a:gdLst/>
              <a:ahLst/>
              <a:cxnLst>
                <a:cxn ang="0">
                  <a:pos x="389" y="0"/>
                </a:cxn>
                <a:cxn ang="0">
                  <a:pos x="258" y="158"/>
                </a:cxn>
                <a:cxn ang="0">
                  <a:pos x="167" y="300"/>
                </a:cxn>
                <a:cxn ang="0">
                  <a:pos x="92" y="399"/>
                </a:cxn>
                <a:cxn ang="0">
                  <a:pos x="0" y="544"/>
                </a:cxn>
                <a:cxn ang="0">
                  <a:pos x="253" y="559"/>
                </a:cxn>
                <a:cxn ang="0">
                  <a:pos x="360" y="760"/>
                </a:cxn>
                <a:cxn ang="0">
                  <a:pos x="439" y="665"/>
                </a:cxn>
                <a:cxn ang="0">
                  <a:pos x="509" y="522"/>
                </a:cxn>
                <a:cxn ang="0">
                  <a:pos x="559" y="384"/>
                </a:cxn>
                <a:cxn ang="0">
                  <a:pos x="603" y="230"/>
                </a:cxn>
                <a:cxn ang="0">
                  <a:pos x="628" y="75"/>
                </a:cxn>
                <a:cxn ang="0">
                  <a:pos x="627" y="48"/>
                </a:cxn>
                <a:cxn ang="0">
                  <a:pos x="544" y="31"/>
                </a:cxn>
                <a:cxn ang="0">
                  <a:pos x="389" y="0"/>
                </a:cxn>
              </a:cxnLst>
              <a:rect l="0" t="0" r="r" b="b"/>
              <a:pathLst>
                <a:path w="629" h="761">
                  <a:moveTo>
                    <a:pt x="389" y="0"/>
                  </a:moveTo>
                  <a:lnTo>
                    <a:pt x="258" y="158"/>
                  </a:lnTo>
                  <a:lnTo>
                    <a:pt x="167" y="300"/>
                  </a:lnTo>
                  <a:lnTo>
                    <a:pt x="92" y="399"/>
                  </a:lnTo>
                  <a:lnTo>
                    <a:pt x="0" y="544"/>
                  </a:lnTo>
                  <a:lnTo>
                    <a:pt x="253" y="559"/>
                  </a:lnTo>
                  <a:lnTo>
                    <a:pt x="360" y="760"/>
                  </a:lnTo>
                  <a:lnTo>
                    <a:pt x="439" y="665"/>
                  </a:lnTo>
                  <a:lnTo>
                    <a:pt x="509" y="522"/>
                  </a:lnTo>
                  <a:lnTo>
                    <a:pt x="559" y="384"/>
                  </a:lnTo>
                  <a:lnTo>
                    <a:pt x="603" y="230"/>
                  </a:lnTo>
                  <a:lnTo>
                    <a:pt x="628" y="75"/>
                  </a:lnTo>
                  <a:lnTo>
                    <a:pt x="627" y="48"/>
                  </a:lnTo>
                  <a:lnTo>
                    <a:pt x="544" y="31"/>
                  </a:lnTo>
                  <a:lnTo>
                    <a:pt x="389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3" name="Group 9"/>
            <p:cNvGrpSpPr>
              <a:grpSpLocks/>
            </p:cNvGrpSpPr>
            <p:nvPr/>
          </p:nvGrpSpPr>
          <p:grpSpPr bwMode="auto">
            <a:xfrm>
              <a:off x="692" y="2497"/>
              <a:ext cx="1024" cy="1062"/>
              <a:chOff x="692" y="2497"/>
              <a:chExt cx="1024" cy="1062"/>
            </a:xfrm>
          </p:grpSpPr>
          <p:sp>
            <p:nvSpPr>
              <p:cNvPr id="16394" name="AutoShape 10"/>
              <p:cNvSpPr>
                <a:spLocks noChangeArrowheads="1"/>
              </p:cNvSpPr>
              <p:nvPr/>
            </p:nvSpPr>
            <p:spPr bwMode="auto">
              <a:xfrm>
                <a:off x="692" y="2497"/>
                <a:ext cx="1019" cy="1062"/>
              </a:xfrm>
              <a:prstGeom prst="star16">
                <a:avLst>
                  <a:gd name="adj" fmla="val 37500"/>
                </a:avLst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1201" y="2497"/>
                <a:ext cx="76" cy="532"/>
              </a:xfrm>
              <a:custGeom>
                <a:avLst/>
                <a:gdLst/>
                <a:ahLst/>
                <a:cxnLst>
                  <a:cxn ang="0">
                    <a:pos x="0" y="531"/>
                  </a:cxn>
                  <a:cxn ang="0">
                    <a:pos x="0" y="0"/>
                  </a:cxn>
                  <a:cxn ang="0">
                    <a:pos x="75" y="140"/>
                  </a:cxn>
                  <a:cxn ang="0">
                    <a:pos x="0" y="531"/>
                  </a:cxn>
                </a:cxnLst>
                <a:rect l="0" t="0" r="r" b="b"/>
                <a:pathLst>
                  <a:path w="76" h="532">
                    <a:moveTo>
                      <a:pt x="0" y="531"/>
                    </a:moveTo>
                    <a:lnTo>
                      <a:pt x="0" y="0"/>
                    </a:lnTo>
                    <a:lnTo>
                      <a:pt x="75" y="140"/>
                    </a:lnTo>
                    <a:lnTo>
                      <a:pt x="0" y="53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213" y="2537"/>
                <a:ext cx="205" cy="488"/>
              </a:xfrm>
              <a:custGeom>
                <a:avLst/>
                <a:gdLst/>
                <a:ahLst/>
                <a:cxnLst>
                  <a:cxn ang="0">
                    <a:pos x="0" y="487"/>
                  </a:cxn>
                  <a:cxn ang="0">
                    <a:pos x="189" y="0"/>
                  </a:cxn>
                  <a:cxn ang="0">
                    <a:pos x="204" y="162"/>
                  </a:cxn>
                  <a:cxn ang="0">
                    <a:pos x="0" y="487"/>
                  </a:cxn>
                </a:cxnLst>
                <a:rect l="0" t="0" r="r" b="b"/>
                <a:pathLst>
                  <a:path w="205" h="488">
                    <a:moveTo>
                      <a:pt x="0" y="487"/>
                    </a:moveTo>
                    <a:lnTo>
                      <a:pt x="189" y="0"/>
                    </a:lnTo>
                    <a:lnTo>
                      <a:pt x="204" y="162"/>
                    </a:lnTo>
                    <a:lnTo>
                      <a:pt x="0" y="487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219" y="2656"/>
                <a:ext cx="348" cy="362"/>
              </a:xfrm>
              <a:custGeom>
                <a:avLst/>
                <a:gdLst/>
                <a:ahLst/>
                <a:cxnLst>
                  <a:cxn ang="0">
                    <a:pos x="0" y="361"/>
                  </a:cxn>
                  <a:cxn ang="0">
                    <a:pos x="347" y="0"/>
                  </a:cxn>
                  <a:cxn ang="0">
                    <a:pos x="304" y="154"/>
                  </a:cxn>
                  <a:cxn ang="0">
                    <a:pos x="0" y="361"/>
                  </a:cxn>
                </a:cxnLst>
                <a:rect l="0" t="0" r="r" b="b"/>
                <a:pathLst>
                  <a:path w="348" h="362">
                    <a:moveTo>
                      <a:pt x="0" y="361"/>
                    </a:moveTo>
                    <a:lnTo>
                      <a:pt x="347" y="0"/>
                    </a:lnTo>
                    <a:lnTo>
                      <a:pt x="304" y="154"/>
                    </a:lnTo>
                    <a:lnTo>
                      <a:pt x="0" y="36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209" y="2823"/>
                <a:ext cx="468" cy="219"/>
              </a:xfrm>
              <a:custGeom>
                <a:avLst/>
                <a:gdLst/>
                <a:ahLst/>
                <a:cxnLst>
                  <a:cxn ang="0">
                    <a:pos x="0" y="218"/>
                  </a:cxn>
                  <a:cxn ang="0">
                    <a:pos x="467" y="0"/>
                  </a:cxn>
                  <a:cxn ang="0">
                    <a:pos x="373" y="129"/>
                  </a:cxn>
                  <a:cxn ang="0">
                    <a:pos x="0" y="218"/>
                  </a:cxn>
                </a:cxnLst>
                <a:rect l="0" t="0" r="r" b="b"/>
                <a:pathLst>
                  <a:path w="468" h="219">
                    <a:moveTo>
                      <a:pt x="0" y="218"/>
                    </a:moveTo>
                    <a:lnTo>
                      <a:pt x="467" y="0"/>
                    </a:lnTo>
                    <a:lnTo>
                      <a:pt x="373" y="129"/>
                    </a:lnTo>
                    <a:lnTo>
                      <a:pt x="0" y="218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210" y="3028"/>
                <a:ext cx="506" cy="80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05" y="0"/>
                  </a:cxn>
                  <a:cxn ang="0">
                    <a:pos x="366" y="79"/>
                  </a:cxn>
                  <a:cxn ang="0">
                    <a:pos x="0" y="16"/>
                  </a:cxn>
                </a:cxnLst>
                <a:rect l="0" t="0" r="r" b="b"/>
                <a:pathLst>
                  <a:path w="506" h="80">
                    <a:moveTo>
                      <a:pt x="0" y="16"/>
                    </a:moveTo>
                    <a:lnTo>
                      <a:pt x="505" y="0"/>
                    </a:lnTo>
                    <a:lnTo>
                      <a:pt x="366" y="79"/>
                    </a:lnTo>
                    <a:lnTo>
                      <a:pt x="0" y="16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1219" y="3047"/>
                <a:ext cx="460" cy="2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9" y="184"/>
                  </a:cxn>
                  <a:cxn ang="0">
                    <a:pos x="304" y="207"/>
                  </a:cxn>
                  <a:cxn ang="0">
                    <a:pos x="0" y="0"/>
                  </a:cxn>
                </a:cxnLst>
                <a:rect l="0" t="0" r="r" b="b"/>
                <a:pathLst>
                  <a:path w="460" h="208">
                    <a:moveTo>
                      <a:pt x="0" y="0"/>
                    </a:moveTo>
                    <a:lnTo>
                      <a:pt x="459" y="184"/>
                    </a:lnTo>
                    <a:lnTo>
                      <a:pt x="304" y="20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1203" y="3034"/>
                <a:ext cx="367" cy="3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6" y="373"/>
                  </a:cxn>
                  <a:cxn ang="0">
                    <a:pos x="213" y="328"/>
                  </a:cxn>
                  <a:cxn ang="0">
                    <a:pos x="0" y="0"/>
                  </a:cxn>
                </a:cxnLst>
                <a:rect l="0" t="0" r="r" b="b"/>
                <a:pathLst>
                  <a:path w="367" h="374">
                    <a:moveTo>
                      <a:pt x="0" y="0"/>
                    </a:moveTo>
                    <a:lnTo>
                      <a:pt x="366" y="373"/>
                    </a:lnTo>
                    <a:lnTo>
                      <a:pt x="213" y="32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1207" y="3039"/>
                <a:ext cx="198" cy="4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7" y="484"/>
                  </a:cxn>
                  <a:cxn ang="0">
                    <a:pos x="76" y="378"/>
                  </a:cxn>
                  <a:cxn ang="0">
                    <a:pos x="0" y="0"/>
                  </a:cxn>
                </a:cxnLst>
                <a:rect l="0" t="0" r="r" b="b"/>
                <a:pathLst>
                  <a:path w="198" h="485">
                    <a:moveTo>
                      <a:pt x="0" y="0"/>
                    </a:moveTo>
                    <a:lnTo>
                      <a:pt x="197" y="484"/>
                    </a:lnTo>
                    <a:lnTo>
                      <a:pt x="76" y="37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1128" y="3042"/>
                <a:ext cx="79" cy="508"/>
              </a:xfrm>
              <a:custGeom>
                <a:avLst/>
                <a:gdLst/>
                <a:ahLst/>
                <a:cxnLst>
                  <a:cxn ang="0">
                    <a:pos x="78" y="0"/>
                  </a:cxn>
                  <a:cxn ang="0">
                    <a:pos x="76" y="507"/>
                  </a:cxn>
                  <a:cxn ang="0">
                    <a:pos x="0" y="368"/>
                  </a:cxn>
                  <a:cxn ang="0">
                    <a:pos x="78" y="0"/>
                  </a:cxn>
                </a:cxnLst>
                <a:rect l="0" t="0" r="r" b="b"/>
                <a:pathLst>
                  <a:path w="79" h="508">
                    <a:moveTo>
                      <a:pt x="78" y="0"/>
                    </a:moveTo>
                    <a:lnTo>
                      <a:pt x="76" y="507"/>
                    </a:lnTo>
                    <a:lnTo>
                      <a:pt x="0" y="368"/>
                    </a:lnTo>
                    <a:lnTo>
                      <a:pt x="78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990" y="3034"/>
                <a:ext cx="214" cy="495"/>
              </a:xfrm>
              <a:custGeom>
                <a:avLst/>
                <a:gdLst/>
                <a:ahLst/>
                <a:cxnLst>
                  <a:cxn ang="0">
                    <a:pos x="213" y="0"/>
                  </a:cxn>
                  <a:cxn ang="0">
                    <a:pos x="19" y="494"/>
                  </a:cxn>
                  <a:cxn ang="0">
                    <a:pos x="0" y="333"/>
                  </a:cxn>
                  <a:cxn ang="0">
                    <a:pos x="213" y="0"/>
                  </a:cxn>
                </a:cxnLst>
                <a:rect l="0" t="0" r="r" b="b"/>
                <a:pathLst>
                  <a:path w="214" h="495">
                    <a:moveTo>
                      <a:pt x="213" y="0"/>
                    </a:moveTo>
                    <a:lnTo>
                      <a:pt x="19" y="494"/>
                    </a:lnTo>
                    <a:lnTo>
                      <a:pt x="0" y="333"/>
                    </a:lnTo>
                    <a:lnTo>
                      <a:pt x="213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5" name="Freeform 21"/>
              <p:cNvSpPr>
                <a:spLocks/>
              </p:cNvSpPr>
              <p:nvPr/>
            </p:nvSpPr>
            <p:spPr bwMode="auto">
              <a:xfrm>
                <a:off x="842" y="3034"/>
                <a:ext cx="357" cy="374"/>
              </a:xfrm>
              <a:custGeom>
                <a:avLst/>
                <a:gdLst/>
                <a:ahLst/>
                <a:cxnLst>
                  <a:cxn ang="0">
                    <a:pos x="356" y="0"/>
                  </a:cxn>
                  <a:cxn ang="0">
                    <a:pos x="0" y="373"/>
                  </a:cxn>
                  <a:cxn ang="0">
                    <a:pos x="46" y="218"/>
                  </a:cxn>
                  <a:cxn ang="0">
                    <a:pos x="356" y="0"/>
                  </a:cxn>
                </a:cxnLst>
                <a:rect l="0" t="0" r="r" b="b"/>
                <a:pathLst>
                  <a:path w="357" h="374">
                    <a:moveTo>
                      <a:pt x="356" y="0"/>
                    </a:moveTo>
                    <a:lnTo>
                      <a:pt x="0" y="373"/>
                    </a:lnTo>
                    <a:lnTo>
                      <a:pt x="46" y="218"/>
                    </a:lnTo>
                    <a:lnTo>
                      <a:pt x="356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733" y="3039"/>
                <a:ext cx="454" cy="195"/>
              </a:xfrm>
              <a:custGeom>
                <a:avLst/>
                <a:gdLst/>
                <a:ahLst/>
                <a:cxnLst>
                  <a:cxn ang="0">
                    <a:pos x="453" y="0"/>
                  </a:cxn>
                  <a:cxn ang="0">
                    <a:pos x="0" y="194"/>
                  </a:cxn>
                  <a:cxn ang="0">
                    <a:pos x="95" y="66"/>
                  </a:cxn>
                  <a:cxn ang="0">
                    <a:pos x="453" y="0"/>
                  </a:cxn>
                </a:cxnLst>
                <a:rect l="0" t="0" r="r" b="b"/>
                <a:pathLst>
                  <a:path w="454" h="195">
                    <a:moveTo>
                      <a:pt x="453" y="0"/>
                    </a:moveTo>
                    <a:lnTo>
                      <a:pt x="0" y="194"/>
                    </a:lnTo>
                    <a:lnTo>
                      <a:pt x="95" y="66"/>
                    </a:lnTo>
                    <a:lnTo>
                      <a:pt x="453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733" y="2805"/>
                <a:ext cx="466" cy="220"/>
              </a:xfrm>
              <a:custGeom>
                <a:avLst/>
                <a:gdLst/>
                <a:ahLst/>
                <a:cxnLst>
                  <a:cxn ang="0">
                    <a:pos x="465" y="219"/>
                  </a:cxn>
                  <a:cxn ang="0">
                    <a:pos x="0" y="22"/>
                  </a:cxn>
                  <a:cxn ang="0">
                    <a:pos x="155" y="0"/>
                  </a:cxn>
                  <a:cxn ang="0">
                    <a:pos x="465" y="219"/>
                  </a:cxn>
                </a:cxnLst>
                <a:rect l="0" t="0" r="r" b="b"/>
                <a:pathLst>
                  <a:path w="466" h="220">
                    <a:moveTo>
                      <a:pt x="465" y="219"/>
                    </a:moveTo>
                    <a:lnTo>
                      <a:pt x="0" y="22"/>
                    </a:lnTo>
                    <a:lnTo>
                      <a:pt x="155" y="0"/>
                    </a:lnTo>
                    <a:lnTo>
                      <a:pt x="465" y="219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848" y="2653"/>
                <a:ext cx="351" cy="362"/>
              </a:xfrm>
              <a:custGeom>
                <a:avLst/>
                <a:gdLst/>
                <a:ahLst/>
                <a:cxnLst>
                  <a:cxn ang="0">
                    <a:pos x="350" y="361"/>
                  </a:cxn>
                  <a:cxn ang="0">
                    <a:pos x="0" y="0"/>
                  </a:cxn>
                  <a:cxn ang="0">
                    <a:pos x="148" y="46"/>
                  </a:cxn>
                  <a:cxn ang="0">
                    <a:pos x="350" y="361"/>
                  </a:cxn>
                </a:cxnLst>
                <a:rect l="0" t="0" r="r" b="b"/>
                <a:pathLst>
                  <a:path w="351" h="362">
                    <a:moveTo>
                      <a:pt x="350" y="361"/>
                    </a:moveTo>
                    <a:lnTo>
                      <a:pt x="0" y="0"/>
                    </a:lnTo>
                    <a:lnTo>
                      <a:pt x="148" y="46"/>
                    </a:lnTo>
                    <a:lnTo>
                      <a:pt x="350" y="36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Freeform 25"/>
              <p:cNvSpPr>
                <a:spLocks/>
              </p:cNvSpPr>
              <p:nvPr/>
            </p:nvSpPr>
            <p:spPr bwMode="auto">
              <a:xfrm>
                <a:off x="1010" y="2543"/>
                <a:ext cx="185" cy="468"/>
              </a:xfrm>
              <a:custGeom>
                <a:avLst/>
                <a:gdLst/>
                <a:ahLst/>
                <a:cxnLst>
                  <a:cxn ang="0">
                    <a:pos x="184" y="467"/>
                  </a:cxn>
                  <a:cxn ang="0">
                    <a:pos x="0" y="0"/>
                  </a:cxn>
                  <a:cxn ang="0">
                    <a:pos x="123" y="95"/>
                  </a:cxn>
                  <a:cxn ang="0">
                    <a:pos x="184" y="467"/>
                  </a:cxn>
                </a:cxnLst>
                <a:rect l="0" t="0" r="r" b="b"/>
                <a:pathLst>
                  <a:path w="185" h="468">
                    <a:moveTo>
                      <a:pt x="184" y="467"/>
                    </a:moveTo>
                    <a:lnTo>
                      <a:pt x="0" y="0"/>
                    </a:lnTo>
                    <a:lnTo>
                      <a:pt x="123" y="95"/>
                    </a:lnTo>
                    <a:lnTo>
                      <a:pt x="184" y="467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697" y="2953"/>
                <a:ext cx="504" cy="82"/>
              </a:xfrm>
              <a:custGeom>
                <a:avLst/>
                <a:gdLst/>
                <a:ahLst/>
                <a:cxnLst>
                  <a:cxn ang="0">
                    <a:pos x="503" y="81"/>
                  </a:cxn>
                  <a:cxn ang="0">
                    <a:pos x="0" y="81"/>
                  </a:cxn>
                  <a:cxn ang="0">
                    <a:pos x="136" y="0"/>
                  </a:cxn>
                  <a:cxn ang="0">
                    <a:pos x="503" y="81"/>
                  </a:cxn>
                </a:cxnLst>
                <a:rect l="0" t="0" r="r" b="b"/>
                <a:pathLst>
                  <a:path w="504" h="82">
                    <a:moveTo>
                      <a:pt x="503" y="81"/>
                    </a:moveTo>
                    <a:lnTo>
                      <a:pt x="0" y="81"/>
                    </a:lnTo>
                    <a:lnTo>
                      <a:pt x="136" y="0"/>
                    </a:lnTo>
                    <a:lnTo>
                      <a:pt x="503" y="8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2971800" y="3962400"/>
            <a:ext cx="525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en-US" sz="2800">
                <a:latin typeface="Monotype Corsiva" pitchFamily="66" charset="0"/>
              </a:rPr>
              <a:t>Financial Management</a:t>
            </a:r>
          </a:p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en-US" sz="2800">
                <a:latin typeface="Monotype Corsiva" pitchFamily="66" charset="0"/>
              </a:rPr>
              <a:t>Granted: November 16, 2002</a:t>
            </a:r>
          </a:p>
        </p:txBody>
      </p:sp>
      <p:grpSp>
        <p:nvGrpSpPr>
          <p:cNvPr id="16412" name="Group 28"/>
          <p:cNvGrpSpPr>
            <a:grpSpLocks/>
          </p:cNvGrpSpPr>
          <p:nvPr/>
        </p:nvGrpSpPr>
        <p:grpSpPr bwMode="auto">
          <a:xfrm>
            <a:off x="3429000" y="5638800"/>
            <a:ext cx="4343400" cy="442913"/>
            <a:chOff x="2160" y="3552"/>
            <a:chExt cx="2448" cy="279"/>
          </a:xfrm>
        </p:grpSpPr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2160" y="3552"/>
              <a:ext cx="24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Rectangle 30"/>
            <p:cNvSpPr>
              <a:spLocks noChangeArrowheads="1"/>
            </p:cNvSpPr>
            <p:nvPr/>
          </p:nvSpPr>
          <p:spPr bwMode="auto">
            <a:xfrm>
              <a:off x="3021" y="3600"/>
              <a:ext cx="64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1" lang="en-US" sz="1800">
                  <a:latin typeface="Monotype Corsiva" pitchFamily="66" charset="0"/>
                </a:rPr>
                <a:t>{name, title}</a:t>
              </a:r>
            </a:p>
          </p:txBody>
        </p:sp>
      </p:grpSp>
      <p:pic>
        <p:nvPicPr>
          <p:cNvPr id="16415" name="Picture 31" descr="video_casset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692150"/>
            <a:ext cx="1476375" cy="140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>
            <p:ph type="title" idx="4294967295"/>
          </p:nvPr>
        </p:nvSpPr>
        <p:spPr>
          <a:xfrm>
            <a:off x="1187450" y="609600"/>
            <a:ext cx="7270750" cy="1524000"/>
          </a:xfrm>
          <a:noFill/>
          <a:ln/>
        </p:spPr>
        <p:txBody>
          <a:bodyPr/>
          <a:lstStyle/>
          <a:p>
            <a:r>
              <a:rPr lang="en-US"/>
              <a:t>Rodney’s Video</a:t>
            </a:r>
            <a:br>
              <a:rPr lang="en-US"/>
            </a:br>
            <a:r>
              <a:rPr lang="en-US"/>
              <a:t>Certificate of Completion</a:t>
            </a:r>
          </a:p>
        </p:txBody>
      </p:sp>
      <p:sp>
        <p:nvSpPr>
          <p:cNvPr id="17411" name="Rectangle 3"/>
          <p:cNvSpPr>
            <a:spLocks noChangeArrowheads="1"/>
          </p:cNvSpPr>
          <p:nvPr>
            <p:ph type="body" sz="half" idx="4294967295"/>
          </p:nvPr>
        </p:nvSpPr>
        <p:spPr>
          <a:xfrm>
            <a:off x="685800" y="2209800"/>
            <a:ext cx="7772400" cy="1620838"/>
          </a:xfrm>
          <a:noFill/>
          <a:ln/>
        </p:spPr>
        <p:txBody>
          <a:bodyPr/>
          <a:lstStyle/>
          <a:p>
            <a:pPr marL="0" indent="0"/>
            <a:r>
              <a:rPr lang="en-US" sz="2400"/>
              <a:t>is hereby granted to:</a:t>
            </a:r>
          </a:p>
          <a:p>
            <a:pPr marL="0" indent="0"/>
            <a:r>
              <a:rPr lang="en-US" sz="3600" u="sng"/>
              <a:t>Ned Browne</a:t>
            </a:r>
          </a:p>
          <a:p>
            <a:pPr marL="0" indent="0"/>
            <a:r>
              <a:rPr lang="en-US" sz="2400"/>
              <a:t>Has successfully completed to satisfaction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058863" y="3963988"/>
            <a:ext cx="1955800" cy="2298700"/>
            <a:chOff x="667" y="2497"/>
            <a:chExt cx="1232" cy="1448"/>
          </a:xfrm>
        </p:grpSpPr>
        <p:sp>
          <p:nvSpPr>
            <p:cNvPr id="17413" name="Freeform 5"/>
            <p:cNvSpPr>
              <a:spLocks/>
            </p:cNvSpPr>
            <p:nvPr/>
          </p:nvSpPr>
          <p:spPr bwMode="auto">
            <a:xfrm>
              <a:off x="707" y="3170"/>
              <a:ext cx="545" cy="761"/>
            </a:xfrm>
            <a:custGeom>
              <a:avLst/>
              <a:gdLst/>
              <a:ahLst/>
              <a:cxnLst>
                <a:cxn ang="0">
                  <a:pos x="389" y="0"/>
                </a:cxn>
                <a:cxn ang="0">
                  <a:pos x="258" y="158"/>
                </a:cxn>
                <a:cxn ang="0">
                  <a:pos x="167" y="300"/>
                </a:cxn>
                <a:cxn ang="0">
                  <a:pos x="92" y="399"/>
                </a:cxn>
                <a:cxn ang="0">
                  <a:pos x="0" y="544"/>
                </a:cxn>
                <a:cxn ang="0">
                  <a:pos x="253" y="559"/>
                </a:cxn>
                <a:cxn ang="0">
                  <a:pos x="360" y="760"/>
                </a:cxn>
                <a:cxn ang="0">
                  <a:pos x="422" y="652"/>
                </a:cxn>
                <a:cxn ang="0">
                  <a:pos x="486" y="484"/>
                </a:cxn>
                <a:cxn ang="0">
                  <a:pos x="526" y="292"/>
                </a:cxn>
                <a:cxn ang="0">
                  <a:pos x="542" y="140"/>
                </a:cxn>
                <a:cxn ang="0">
                  <a:pos x="544" y="31"/>
                </a:cxn>
                <a:cxn ang="0">
                  <a:pos x="389" y="0"/>
                </a:cxn>
              </a:cxnLst>
              <a:rect l="0" t="0" r="r" b="b"/>
              <a:pathLst>
                <a:path w="545" h="761">
                  <a:moveTo>
                    <a:pt x="389" y="0"/>
                  </a:moveTo>
                  <a:lnTo>
                    <a:pt x="258" y="158"/>
                  </a:lnTo>
                  <a:lnTo>
                    <a:pt x="167" y="300"/>
                  </a:lnTo>
                  <a:lnTo>
                    <a:pt x="92" y="399"/>
                  </a:lnTo>
                  <a:lnTo>
                    <a:pt x="0" y="544"/>
                  </a:lnTo>
                  <a:lnTo>
                    <a:pt x="253" y="559"/>
                  </a:lnTo>
                  <a:lnTo>
                    <a:pt x="360" y="760"/>
                  </a:lnTo>
                  <a:lnTo>
                    <a:pt x="422" y="652"/>
                  </a:lnTo>
                  <a:lnTo>
                    <a:pt x="486" y="484"/>
                  </a:lnTo>
                  <a:lnTo>
                    <a:pt x="526" y="292"/>
                  </a:lnTo>
                  <a:lnTo>
                    <a:pt x="542" y="140"/>
                  </a:lnTo>
                  <a:lnTo>
                    <a:pt x="544" y="31"/>
                  </a:lnTo>
                  <a:lnTo>
                    <a:pt x="389" y="0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14" name="Freeform 6"/>
            <p:cNvSpPr>
              <a:spLocks/>
            </p:cNvSpPr>
            <p:nvPr/>
          </p:nvSpPr>
          <p:spPr bwMode="auto">
            <a:xfrm>
              <a:off x="1190" y="2963"/>
              <a:ext cx="709" cy="982"/>
            </a:xfrm>
            <a:custGeom>
              <a:avLst/>
              <a:gdLst/>
              <a:ahLst/>
              <a:cxnLst>
                <a:cxn ang="0">
                  <a:pos x="147" y="139"/>
                </a:cxn>
                <a:cxn ang="0">
                  <a:pos x="323" y="331"/>
                </a:cxn>
                <a:cxn ang="0">
                  <a:pos x="427" y="467"/>
                </a:cxn>
                <a:cxn ang="0">
                  <a:pos x="507" y="571"/>
                </a:cxn>
                <a:cxn ang="0">
                  <a:pos x="603" y="666"/>
                </a:cxn>
                <a:cxn ang="0">
                  <a:pos x="708" y="786"/>
                </a:cxn>
                <a:cxn ang="0">
                  <a:pos x="369" y="711"/>
                </a:cxn>
                <a:cxn ang="0">
                  <a:pos x="261" y="903"/>
                </a:cxn>
                <a:cxn ang="0">
                  <a:pos x="228" y="981"/>
                </a:cxn>
                <a:cxn ang="0">
                  <a:pos x="159" y="810"/>
                </a:cxn>
                <a:cxn ang="0">
                  <a:pos x="96" y="663"/>
                </a:cxn>
                <a:cxn ang="0">
                  <a:pos x="54" y="522"/>
                </a:cxn>
                <a:cxn ang="0">
                  <a:pos x="18" y="366"/>
                </a:cxn>
                <a:cxn ang="0">
                  <a:pos x="0" y="210"/>
                </a:cxn>
                <a:cxn ang="0">
                  <a:pos x="6" y="63"/>
                </a:cxn>
                <a:cxn ang="0">
                  <a:pos x="15" y="0"/>
                </a:cxn>
                <a:cxn ang="0">
                  <a:pos x="147" y="139"/>
                </a:cxn>
              </a:cxnLst>
              <a:rect l="0" t="0" r="r" b="b"/>
              <a:pathLst>
                <a:path w="709" h="982">
                  <a:moveTo>
                    <a:pt x="147" y="139"/>
                  </a:moveTo>
                  <a:lnTo>
                    <a:pt x="323" y="331"/>
                  </a:lnTo>
                  <a:lnTo>
                    <a:pt x="427" y="467"/>
                  </a:lnTo>
                  <a:lnTo>
                    <a:pt x="507" y="571"/>
                  </a:lnTo>
                  <a:lnTo>
                    <a:pt x="603" y="666"/>
                  </a:lnTo>
                  <a:lnTo>
                    <a:pt x="708" y="786"/>
                  </a:lnTo>
                  <a:lnTo>
                    <a:pt x="369" y="711"/>
                  </a:lnTo>
                  <a:lnTo>
                    <a:pt x="261" y="903"/>
                  </a:lnTo>
                  <a:lnTo>
                    <a:pt x="228" y="981"/>
                  </a:lnTo>
                  <a:lnTo>
                    <a:pt x="159" y="810"/>
                  </a:lnTo>
                  <a:lnTo>
                    <a:pt x="96" y="663"/>
                  </a:lnTo>
                  <a:lnTo>
                    <a:pt x="54" y="522"/>
                  </a:lnTo>
                  <a:lnTo>
                    <a:pt x="18" y="366"/>
                  </a:lnTo>
                  <a:lnTo>
                    <a:pt x="0" y="210"/>
                  </a:lnTo>
                  <a:lnTo>
                    <a:pt x="6" y="63"/>
                  </a:lnTo>
                  <a:lnTo>
                    <a:pt x="15" y="0"/>
                  </a:lnTo>
                  <a:lnTo>
                    <a:pt x="147" y="139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Freeform 7"/>
            <p:cNvSpPr>
              <a:spLocks/>
            </p:cNvSpPr>
            <p:nvPr/>
          </p:nvSpPr>
          <p:spPr bwMode="auto">
            <a:xfrm>
              <a:off x="1126" y="2931"/>
              <a:ext cx="709" cy="982"/>
            </a:xfrm>
            <a:custGeom>
              <a:avLst/>
              <a:gdLst/>
              <a:ahLst/>
              <a:cxnLst>
                <a:cxn ang="0">
                  <a:pos x="252" y="54"/>
                </a:cxn>
                <a:cxn ang="0">
                  <a:pos x="366" y="312"/>
                </a:cxn>
                <a:cxn ang="0">
                  <a:pos x="450" y="459"/>
                </a:cxn>
                <a:cxn ang="0">
                  <a:pos x="519" y="561"/>
                </a:cxn>
                <a:cxn ang="0">
                  <a:pos x="603" y="666"/>
                </a:cxn>
                <a:cxn ang="0">
                  <a:pos x="708" y="786"/>
                </a:cxn>
                <a:cxn ang="0">
                  <a:pos x="369" y="711"/>
                </a:cxn>
                <a:cxn ang="0">
                  <a:pos x="261" y="903"/>
                </a:cxn>
                <a:cxn ang="0">
                  <a:pos x="228" y="981"/>
                </a:cxn>
                <a:cxn ang="0">
                  <a:pos x="159" y="810"/>
                </a:cxn>
                <a:cxn ang="0">
                  <a:pos x="96" y="663"/>
                </a:cxn>
                <a:cxn ang="0">
                  <a:pos x="54" y="522"/>
                </a:cxn>
                <a:cxn ang="0">
                  <a:pos x="18" y="366"/>
                </a:cxn>
                <a:cxn ang="0">
                  <a:pos x="0" y="210"/>
                </a:cxn>
                <a:cxn ang="0">
                  <a:pos x="6" y="63"/>
                </a:cxn>
                <a:cxn ang="0">
                  <a:pos x="15" y="0"/>
                </a:cxn>
                <a:cxn ang="0">
                  <a:pos x="252" y="54"/>
                </a:cxn>
              </a:cxnLst>
              <a:rect l="0" t="0" r="r" b="b"/>
              <a:pathLst>
                <a:path w="709" h="982">
                  <a:moveTo>
                    <a:pt x="252" y="54"/>
                  </a:moveTo>
                  <a:lnTo>
                    <a:pt x="366" y="312"/>
                  </a:lnTo>
                  <a:lnTo>
                    <a:pt x="450" y="459"/>
                  </a:lnTo>
                  <a:lnTo>
                    <a:pt x="519" y="561"/>
                  </a:lnTo>
                  <a:lnTo>
                    <a:pt x="603" y="666"/>
                  </a:lnTo>
                  <a:lnTo>
                    <a:pt x="708" y="786"/>
                  </a:lnTo>
                  <a:lnTo>
                    <a:pt x="369" y="711"/>
                  </a:lnTo>
                  <a:lnTo>
                    <a:pt x="261" y="903"/>
                  </a:lnTo>
                  <a:lnTo>
                    <a:pt x="228" y="981"/>
                  </a:lnTo>
                  <a:lnTo>
                    <a:pt x="159" y="810"/>
                  </a:lnTo>
                  <a:lnTo>
                    <a:pt x="96" y="663"/>
                  </a:lnTo>
                  <a:lnTo>
                    <a:pt x="54" y="522"/>
                  </a:lnTo>
                  <a:lnTo>
                    <a:pt x="18" y="366"/>
                  </a:lnTo>
                  <a:lnTo>
                    <a:pt x="0" y="210"/>
                  </a:lnTo>
                  <a:lnTo>
                    <a:pt x="6" y="63"/>
                  </a:lnTo>
                  <a:lnTo>
                    <a:pt x="15" y="0"/>
                  </a:lnTo>
                  <a:lnTo>
                    <a:pt x="252" y="54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Freeform 8"/>
            <p:cNvSpPr>
              <a:spLocks/>
            </p:cNvSpPr>
            <p:nvPr/>
          </p:nvSpPr>
          <p:spPr bwMode="auto">
            <a:xfrm>
              <a:off x="667" y="3122"/>
              <a:ext cx="629" cy="761"/>
            </a:xfrm>
            <a:custGeom>
              <a:avLst/>
              <a:gdLst/>
              <a:ahLst/>
              <a:cxnLst>
                <a:cxn ang="0">
                  <a:pos x="389" y="0"/>
                </a:cxn>
                <a:cxn ang="0">
                  <a:pos x="258" y="158"/>
                </a:cxn>
                <a:cxn ang="0">
                  <a:pos x="167" y="300"/>
                </a:cxn>
                <a:cxn ang="0">
                  <a:pos x="92" y="399"/>
                </a:cxn>
                <a:cxn ang="0">
                  <a:pos x="0" y="544"/>
                </a:cxn>
                <a:cxn ang="0">
                  <a:pos x="253" y="559"/>
                </a:cxn>
                <a:cxn ang="0">
                  <a:pos x="360" y="760"/>
                </a:cxn>
                <a:cxn ang="0">
                  <a:pos x="439" y="665"/>
                </a:cxn>
                <a:cxn ang="0">
                  <a:pos x="509" y="522"/>
                </a:cxn>
                <a:cxn ang="0">
                  <a:pos x="559" y="384"/>
                </a:cxn>
                <a:cxn ang="0">
                  <a:pos x="603" y="230"/>
                </a:cxn>
                <a:cxn ang="0">
                  <a:pos x="628" y="75"/>
                </a:cxn>
                <a:cxn ang="0">
                  <a:pos x="627" y="48"/>
                </a:cxn>
                <a:cxn ang="0">
                  <a:pos x="544" y="31"/>
                </a:cxn>
                <a:cxn ang="0">
                  <a:pos x="389" y="0"/>
                </a:cxn>
              </a:cxnLst>
              <a:rect l="0" t="0" r="r" b="b"/>
              <a:pathLst>
                <a:path w="629" h="761">
                  <a:moveTo>
                    <a:pt x="389" y="0"/>
                  </a:moveTo>
                  <a:lnTo>
                    <a:pt x="258" y="158"/>
                  </a:lnTo>
                  <a:lnTo>
                    <a:pt x="167" y="300"/>
                  </a:lnTo>
                  <a:lnTo>
                    <a:pt x="92" y="399"/>
                  </a:lnTo>
                  <a:lnTo>
                    <a:pt x="0" y="544"/>
                  </a:lnTo>
                  <a:lnTo>
                    <a:pt x="253" y="559"/>
                  </a:lnTo>
                  <a:lnTo>
                    <a:pt x="360" y="760"/>
                  </a:lnTo>
                  <a:lnTo>
                    <a:pt x="439" y="665"/>
                  </a:lnTo>
                  <a:lnTo>
                    <a:pt x="509" y="522"/>
                  </a:lnTo>
                  <a:lnTo>
                    <a:pt x="559" y="384"/>
                  </a:lnTo>
                  <a:lnTo>
                    <a:pt x="603" y="230"/>
                  </a:lnTo>
                  <a:lnTo>
                    <a:pt x="628" y="75"/>
                  </a:lnTo>
                  <a:lnTo>
                    <a:pt x="627" y="48"/>
                  </a:lnTo>
                  <a:lnTo>
                    <a:pt x="544" y="31"/>
                  </a:lnTo>
                  <a:lnTo>
                    <a:pt x="389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7" name="Group 9"/>
            <p:cNvGrpSpPr>
              <a:grpSpLocks/>
            </p:cNvGrpSpPr>
            <p:nvPr/>
          </p:nvGrpSpPr>
          <p:grpSpPr bwMode="auto">
            <a:xfrm>
              <a:off x="692" y="2497"/>
              <a:ext cx="1024" cy="1062"/>
              <a:chOff x="692" y="2497"/>
              <a:chExt cx="1024" cy="1062"/>
            </a:xfrm>
          </p:grpSpPr>
          <p:sp>
            <p:nvSpPr>
              <p:cNvPr id="17418" name="AutoShape 10"/>
              <p:cNvSpPr>
                <a:spLocks noChangeArrowheads="1"/>
              </p:cNvSpPr>
              <p:nvPr/>
            </p:nvSpPr>
            <p:spPr bwMode="auto">
              <a:xfrm>
                <a:off x="692" y="2497"/>
                <a:ext cx="1019" cy="1062"/>
              </a:xfrm>
              <a:prstGeom prst="star16">
                <a:avLst>
                  <a:gd name="adj" fmla="val 37500"/>
                </a:avLst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9" name="Freeform 11"/>
              <p:cNvSpPr>
                <a:spLocks/>
              </p:cNvSpPr>
              <p:nvPr/>
            </p:nvSpPr>
            <p:spPr bwMode="auto">
              <a:xfrm>
                <a:off x="1201" y="2497"/>
                <a:ext cx="76" cy="532"/>
              </a:xfrm>
              <a:custGeom>
                <a:avLst/>
                <a:gdLst/>
                <a:ahLst/>
                <a:cxnLst>
                  <a:cxn ang="0">
                    <a:pos x="0" y="531"/>
                  </a:cxn>
                  <a:cxn ang="0">
                    <a:pos x="0" y="0"/>
                  </a:cxn>
                  <a:cxn ang="0">
                    <a:pos x="75" y="140"/>
                  </a:cxn>
                  <a:cxn ang="0">
                    <a:pos x="0" y="531"/>
                  </a:cxn>
                </a:cxnLst>
                <a:rect l="0" t="0" r="r" b="b"/>
                <a:pathLst>
                  <a:path w="76" h="532">
                    <a:moveTo>
                      <a:pt x="0" y="531"/>
                    </a:moveTo>
                    <a:lnTo>
                      <a:pt x="0" y="0"/>
                    </a:lnTo>
                    <a:lnTo>
                      <a:pt x="75" y="140"/>
                    </a:lnTo>
                    <a:lnTo>
                      <a:pt x="0" y="53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Freeform 12"/>
              <p:cNvSpPr>
                <a:spLocks/>
              </p:cNvSpPr>
              <p:nvPr/>
            </p:nvSpPr>
            <p:spPr bwMode="auto">
              <a:xfrm>
                <a:off x="1213" y="2537"/>
                <a:ext cx="205" cy="488"/>
              </a:xfrm>
              <a:custGeom>
                <a:avLst/>
                <a:gdLst/>
                <a:ahLst/>
                <a:cxnLst>
                  <a:cxn ang="0">
                    <a:pos x="0" y="487"/>
                  </a:cxn>
                  <a:cxn ang="0">
                    <a:pos x="189" y="0"/>
                  </a:cxn>
                  <a:cxn ang="0">
                    <a:pos x="204" y="162"/>
                  </a:cxn>
                  <a:cxn ang="0">
                    <a:pos x="0" y="487"/>
                  </a:cxn>
                </a:cxnLst>
                <a:rect l="0" t="0" r="r" b="b"/>
                <a:pathLst>
                  <a:path w="205" h="488">
                    <a:moveTo>
                      <a:pt x="0" y="487"/>
                    </a:moveTo>
                    <a:lnTo>
                      <a:pt x="189" y="0"/>
                    </a:lnTo>
                    <a:lnTo>
                      <a:pt x="204" y="162"/>
                    </a:lnTo>
                    <a:lnTo>
                      <a:pt x="0" y="487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1" name="Freeform 13"/>
              <p:cNvSpPr>
                <a:spLocks/>
              </p:cNvSpPr>
              <p:nvPr/>
            </p:nvSpPr>
            <p:spPr bwMode="auto">
              <a:xfrm>
                <a:off x="1219" y="2656"/>
                <a:ext cx="348" cy="362"/>
              </a:xfrm>
              <a:custGeom>
                <a:avLst/>
                <a:gdLst/>
                <a:ahLst/>
                <a:cxnLst>
                  <a:cxn ang="0">
                    <a:pos x="0" y="361"/>
                  </a:cxn>
                  <a:cxn ang="0">
                    <a:pos x="347" y="0"/>
                  </a:cxn>
                  <a:cxn ang="0">
                    <a:pos x="304" y="154"/>
                  </a:cxn>
                  <a:cxn ang="0">
                    <a:pos x="0" y="361"/>
                  </a:cxn>
                </a:cxnLst>
                <a:rect l="0" t="0" r="r" b="b"/>
                <a:pathLst>
                  <a:path w="348" h="362">
                    <a:moveTo>
                      <a:pt x="0" y="361"/>
                    </a:moveTo>
                    <a:lnTo>
                      <a:pt x="347" y="0"/>
                    </a:lnTo>
                    <a:lnTo>
                      <a:pt x="304" y="154"/>
                    </a:lnTo>
                    <a:lnTo>
                      <a:pt x="0" y="36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2" name="Freeform 14"/>
              <p:cNvSpPr>
                <a:spLocks/>
              </p:cNvSpPr>
              <p:nvPr/>
            </p:nvSpPr>
            <p:spPr bwMode="auto">
              <a:xfrm>
                <a:off x="1209" y="2823"/>
                <a:ext cx="468" cy="219"/>
              </a:xfrm>
              <a:custGeom>
                <a:avLst/>
                <a:gdLst/>
                <a:ahLst/>
                <a:cxnLst>
                  <a:cxn ang="0">
                    <a:pos x="0" y="218"/>
                  </a:cxn>
                  <a:cxn ang="0">
                    <a:pos x="467" y="0"/>
                  </a:cxn>
                  <a:cxn ang="0">
                    <a:pos x="373" y="129"/>
                  </a:cxn>
                  <a:cxn ang="0">
                    <a:pos x="0" y="218"/>
                  </a:cxn>
                </a:cxnLst>
                <a:rect l="0" t="0" r="r" b="b"/>
                <a:pathLst>
                  <a:path w="468" h="219">
                    <a:moveTo>
                      <a:pt x="0" y="218"/>
                    </a:moveTo>
                    <a:lnTo>
                      <a:pt x="467" y="0"/>
                    </a:lnTo>
                    <a:lnTo>
                      <a:pt x="373" y="129"/>
                    </a:lnTo>
                    <a:lnTo>
                      <a:pt x="0" y="218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3" name="Freeform 15"/>
              <p:cNvSpPr>
                <a:spLocks/>
              </p:cNvSpPr>
              <p:nvPr/>
            </p:nvSpPr>
            <p:spPr bwMode="auto">
              <a:xfrm>
                <a:off x="1210" y="3028"/>
                <a:ext cx="506" cy="80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05" y="0"/>
                  </a:cxn>
                  <a:cxn ang="0">
                    <a:pos x="366" y="79"/>
                  </a:cxn>
                  <a:cxn ang="0">
                    <a:pos x="0" y="16"/>
                  </a:cxn>
                </a:cxnLst>
                <a:rect l="0" t="0" r="r" b="b"/>
                <a:pathLst>
                  <a:path w="506" h="80">
                    <a:moveTo>
                      <a:pt x="0" y="16"/>
                    </a:moveTo>
                    <a:lnTo>
                      <a:pt x="505" y="0"/>
                    </a:lnTo>
                    <a:lnTo>
                      <a:pt x="366" y="79"/>
                    </a:lnTo>
                    <a:lnTo>
                      <a:pt x="0" y="16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4" name="Freeform 16"/>
              <p:cNvSpPr>
                <a:spLocks/>
              </p:cNvSpPr>
              <p:nvPr/>
            </p:nvSpPr>
            <p:spPr bwMode="auto">
              <a:xfrm>
                <a:off x="1219" y="3047"/>
                <a:ext cx="460" cy="2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9" y="184"/>
                  </a:cxn>
                  <a:cxn ang="0">
                    <a:pos x="304" y="207"/>
                  </a:cxn>
                  <a:cxn ang="0">
                    <a:pos x="0" y="0"/>
                  </a:cxn>
                </a:cxnLst>
                <a:rect l="0" t="0" r="r" b="b"/>
                <a:pathLst>
                  <a:path w="460" h="208">
                    <a:moveTo>
                      <a:pt x="0" y="0"/>
                    </a:moveTo>
                    <a:lnTo>
                      <a:pt x="459" y="184"/>
                    </a:lnTo>
                    <a:lnTo>
                      <a:pt x="304" y="20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5" name="Freeform 17"/>
              <p:cNvSpPr>
                <a:spLocks/>
              </p:cNvSpPr>
              <p:nvPr/>
            </p:nvSpPr>
            <p:spPr bwMode="auto">
              <a:xfrm>
                <a:off x="1203" y="3034"/>
                <a:ext cx="367" cy="3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6" y="373"/>
                  </a:cxn>
                  <a:cxn ang="0">
                    <a:pos x="213" y="328"/>
                  </a:cxn>
                  <a:cxn ang="0">
                    <a:pos x="0" y="0"/>
                  </a:cxn>
                </a:cxnLst>
                <a:rect l="0" t="0" r="r" b="b"/>
                <a:pathLst>
                  <a:path w="367" h="374">
                    <a:moveTo>
                      <a:pt x="0" y="0"/>
                    </a:moveTo>
                    <a:lnTo>
                      <a:pt x="366" y="373"/>
                    </a:lnTo>
                    <a:lnTo>
                      <a:pt x="213" y="32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Freeform 18"/>
              <p:cNvSpPr>
                <a:spLocks/>
              </p:cNvSpPr>
              <p:nvPr/>
            </p:nvSpPr>
            <p:spPr bwMode="auto">
              <a:xfrm>
                <a:off x="1207" y="3039"/>
                <a:ext cx="198" cy="4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7" y="484"/>
                  </a:cxn>
                  <a:cxn ang="0">
                    <a:pos x="76" y="378"/>
                  </a:cxn>
                  <a:cxn ang="0">
                    <a:pos x="0" y="0"/>
                  </a:cxn>
                </a:cxnLst>
                <a:rect l="0" t="0" r="r" b="b"/>
                <a:pathLst>
                  <a:path w="198" h="485">
                    <a:moveTo>
                      <a:pt x="0" y="0"/>
                    </a:moveTo>
                    <a:lnTo>
                      <a:pt x="197" y="484"/>
                    </a:lnTo>
                    <a:lnTo>
                      <a:pt x="76" y="37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Freeform 19"/>
              <p:cNvSpPr>
                <a:spLocks/>
              </p:cNvSpPr>
              <p:nvPr/>
            </p:nvSpPr>
            <p:spPr bwMode="auto">
              <a:xfrm>
                <a:off x="1128" y="3042"/>
                <a:ext cx="79" cy="508"/>
              </a:xfrm>
              <a:custGeom>
                <a:avLst/>
                <a:gdLst/>
                <a:ahLst/>
                <a:cxnLst>
                  <a:cxn ang="0">
                    <a:pos x="78" y="0"/>
                  </a:cxn>
                  <a:cxn ang="0">
                    <a:pos x="76" y="507"/>
                  </a:cxn>
                  <a:cxn ang="0">
                    <a:pos x="0" y="368"/>
                  </a:cxn>
                  <a:cxn ang="0">
                    <a:pos x="78" y="0"/>
                  </a:cxn>
                </a:cxnLst>
                <a:rect l="0" t="0" r="r" b="b"/>
                <a:pathLst>
                  <a:path w="79" h="508">
                    <a:moveTo>
                      <a:pt x="78" y="0"/>
                    </a:moveTo>
                    <a:lnTo>
                      <a:pt x="76" y="507"/>
                    </a:lnTo>
                    <a:lnTo>
                      <a:pt x="0" y="368"/>
                    </a:lnTo>
                    <a:lnTo>
                      <a:pt x="78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8" name="Freeform 20"/>
              <p:cNvSpPr>
                <a:spLocks/>
              </p:cNvSpPr>
              <p:nvPr/>
            </p:nvSpPr>
            <p:spPr bwMode="auto">
              <a:xfrm>
                <a:off x="990" y="3034"/>
                <a:ext cx="214" cy="495"/>
              </a:xfrm>
              <a:custGeom>
                <a:avLst/>
                <a:gdLst/>
                <a:ahLst/>
                <a:cxnLst>
                  <a:cxn ang="0">
                    <a:pos x="213" y="0"/>
                  </a:cxn>
                  <a:cxn ang="0">
                    <a:pos x="19" y="494"/>
                  </a:cxn>
                  <a:cxn ang="0">
                    <a:pos x="0" y="333"/>
                  </a:cxn>
                  <a:cxn ang="0">
                    <a:pos x="213" y="0"/>
                  </a:cxn>
                </a:cxnLst>
                <a:rect l="0" t="0" r="r" b="b"/>
                <a:pathLst>
                  <a:path w="214" h="495">
                    <a:moveTo>
                      <a:pt x="213" y="0"/>
                    </a:moveTo>
                    <a:lnTo>
                      <a:pt x="19" y="494"/>
                    </a:lnTo>
                    <a:lnTo>
                      <a:pt x="0" y="333"/>
                    </a:lnTo>
                    <a:lnTo>
                      <a:pt x="213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9" name="Freeform 21"/>
              <p:cNvSpPr>
                <a:spLocks/>
              </p:cNvSpPr>
              <p:nvPr/>
            </p:nvSpPr>
            <p:spPr bwMode="auto">
              <a:xfrm>
                <a:off x="842" y="3034"/>
                <a:ext cx="357" cy="374"/>
              </a:xfrm>
              <a:custGeom>
                <a:avLst/>
                <a:gdLst/>
                <a:ahLst/>
                <a:cxnLst>
                  <a:cxn ang="0">
                    <a:pos x="356" y="0"/>
                  </a:cxn>
                  <a:cxn ang="0">
                    <a:pos x="0" y="373"/>
                  </a:cxn>
                  <a:cxn ang="0">
                    <a:pos x="46" y="218"/>
                  </a:cxn>
                  <a:cxn ang="0">
                    <a:pos x="356" y="0"/>
                  </a:cxn>
                </a:cxnLst>
                <a:rect l="0" t="0" r="r" b="b"/>
                <a:pathLst>
                  <a:path w="357" h="374">
                    <a:moveTo>
                      <a:pt x="356" y="0"/>
                    </a:moveTo>
                    <a:lnTo>
                      <a:pt x="0" y="373"/>
                    </a:lnTo>
                    <a:lnTo>
                      <a:pt x="46" y="218"/>
                    </a:lnTo>
                    <a:lnTo>
                      <a:pt x="356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0" name="Freeform 22"/>
              <p:cNvSpPr>
                <a:spLocks/>
              </p:cNvSpPr>
              <p:nvPr/>
            </p:nvSpPr>
            <p:spPr bwMode="auto">
              <a:xfrm>
                <a:off x="733" y="3039"/>
                <a:ext cx="454" cy="195"/>
              </a:xfrm>
              <a:custGeom>
                <a:avLst/>
                <a:gdLst/>
                <a:ahLst/>
                <a:cxnLst>
                  <a:cxn ang="0">
                    <a:pos x="453" y="0"/>
                  </a:cxn>
                  <a:cxn ang="0">
                    <a:pos x="0" y="194"/>
                  </a:cxn>
                  <a:cxn ang="0">
                    <a:pos x="95" y="66"/>
                  </a:cxn>
                  <a:cxn ang="0">
                    <a:pos x="453" y="0"/>
                  </a:cxn>
                </a:cxnLst>
                <a:rect l="0" t="0" r="r" b="b"/>
                <a:pathLst>
                  <a:path w="454" h="195">
                    <a:moveTo>
                      <a:pt x="453" y="0"/>
                    </a:moveTo>
                    <a:lnTo>
                      <a:pt x="0" y="194"/>
                    </a:lnTo>
                    <a:lnTo>
                      <a:pt x="95" y="66"/>
                    </a:lnTo>
                    <a:lnTo>
                      <a:pt x="453" y="0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Freeform 23"/>
              <p:cNvSpPr>
                <a:spLocks/>
              </p:cNvSpPr>
              <p:nvPr/>
            </p:nvSpPr>
            <p:spPr bwMode="auto">
              <a:xfrm>
                <a:off x="733" y="2805"/>
                <a:ext cx="466" cy="220"/>
              </a:xfrm>
              <a:custGeom>
                <a:avLst/>
                <a:gdLst/>
                <a:ahLst/>
                <a:cxnLst>
                  <a:cxn ang="0">
                    <a:pos x="465" y="219"/>
                  </a:cxn>
                  <a:cxn ang="0">
                    <a:pos x="0" y="22"/>
                  </a:cxn>
                  <a:cxn ang="0">
                    <a:pos x="155" y="0"/>
                  </a:cxn>
                  <a:cxn ang="0">
                    <a:pos x="465" y="219"/>
                  </a:cxn>
                </a:cxnLst>
                <a:rect l="0" t="0" r="r" b="b"/>
                <a:pathLst>
                  <a:path w="466" h="220">
                    <a:moveTo>
                      <a:pt x="465" y="219"/>
                    </a:moveTo>
                    <a:lnTo>
                      <a:pt x="0" y="22"/>
                    </a:lnTo>
                    <a:lnTo>
                      <a:pt x="155" y="0"/>
                    </a:lnTo>
                    <a:lnTo>
                      <a:pt x="465" y="219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2" name="Freeform 24"/>
              <p:cNvSpPr>
                <a:spLocks/>
              </p:cNvSpPr>
              <p:nvPr/>
            </p:nvSpPr>
            <p:spPr bwMode="auto">
              <a:xfrm>
                <a:off x="848" y="2653"/>
                <a:ext cx="351" cy="362"/>
              </a:xfrm>
              <a:custGeom>
                <a:avLst/>
                <a:gdLst/>
                <a:ahLst/>
                <a:cxnLst>
                  <a:cxn ang="0">
                    <a:pos x="350" y="361"/>
                  </a:cxn>
                  <a:cxn ang="0">
                    <a:pos x="0" y="0"/>
                  </a:cxn>
                  <a:cxn ang="0">
                    <a:pos x="148" y="46"/>
                  </a:cxn>
                  <a:cxn ang="0">
                    <a:pos x="350" y="361"/>
                  </a:cxn>
                </a:cxnLst>
                <a:rect l="0" t="0" r="r" b="b"/>
                <a:pathLst>
                  <a:path w="351" h="362">
                    <a:moveTo>
                      <a:pt x="350" y="361"/>
                    </a:moveTo>
                    <a:lnTo>
                      <a:pt x="0" y="0"/>
                    </a:lnTo>
                    <a:lnTo>
                      <a:pt x="148" y="46"/>
                    </a:lnTo>
                    <a:lnTo>
                      <a:pt x="350" y="36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3" name="Freeform 25"/>
              <p:cNvSpPr>
                <a:spLocks/>
              </p:cNvSpPr>
              <p:nvPr/>
            </p:nvSpPr>
            <p:spPr bwMode="auto">
              <a:xfrm>
                <a:off x="1010" y="2543"/>
                <a:ext cx="185" cy="468"/>
              </a:xfrm>
              <a:custGeom>
                <a:avLst/>
                <a:gdLst/>
                <a:ahLst/>
                <a:cxnLst>
                  <a:cxn ang="0">
                    <a:pos x="184" y="467"/>
                  </a:cxn>
                  <a:cxn ang="0">
                    <a:pos x="0" y="0"/>
                  </a:cxn>
                  <a:cxn ang="0">
                    <a:pos x="123" y="95"/>
                  </a:cxn>
                  <a:cxn ang="0">
                    <a:pos x="184" y="467"/>
                  </a:cxn>
                </a:cxnLst>
                <a:rect l="0" t="0" r="r" b="b"/>
                <a:pathLst>
                  <a:path w="185" h="468">
                    <a:moveTo>
                      <a:pt x="184" y="467"/>
                    </a:moveTo>
                    <a:lnTo>
                      <a:pt x="0" y="0"/>
                    </a:lnTo>
                    <a:lnTo>
                      <a:pt x="123" y="95"/>
                    </a:lnTo>
                    <a:lnTo>
                      <a:pt x="184" y="467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4" name="Freeform 26"/>
              <p:cNvSpPr>
                <a:spLocks/>
              </p:cNvSpPr>
              <p:nvPr/>
            </p:nvSpPr>
            <p:spPr bwMode="auto">
              <a:xfrm>
                <a:off x="697" y="2953"/>
                <a:ext cx="504" cy="82"/>
              </a:xfrm>
              <a:custGeom>
                <a:avLst/>
                <a:gdLst/>
                <a:ahLst/>
                <a:cxnLst>
                  <a:cxn ang="0">
                    <a:pos x="503" y="81"/>
                  </a:cxn>
                  <a:cxn ang="0">
                    <a:pos x="0" y="81"/>
                  </a:cxn>
                  <a:cxn ang="0">
                    <a:pos x="136" y="0"/>
                  </a:cxn>
                  <a:cxn ang="0">
                    <a:pos x="503" y="81"/>
                  </a:cxn>
                </a:cxnLst>
                <a:rect l="0" t="0" r="r" b="b"/>
                <a:pathLst>
                  <a:path w="504" h="82">
                    <a:moveTo>
                      <a:pt x="503" y="81"/>
                    </a:moveTo>
                    <a:lnTo>
                      <a:pt x="0" y="81"/>
                    </a:lnTo>
                    <a:lnTo>
                      <a:pt x="136" y="0"/>
                    </a:lnTo>
                    <a:lnTo>
                      <a:pt x="503" y="81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2971800" y="3962400"/>
            <a:ext cx="525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en-US" sz="2800">
                <a:latin typeface="Monotype Corsiva" pitchFamily="66" charset="0"/>
              </a:rPr>
              <a:t>Financial Management</a:t>
            </a:r>
          </a:p>
          <a:p>
            <a:pPr marL="230187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en-US" sz="2800">
                <a:latin typeface="Monotype Corsiva" pitchFamily="66" charset="0"/>
              </a:rPr>
              <a:t>Granted: November 16, 2002</a:t>
            </a:r>
          </a:p>
        </p:txBody>
      </p:sp>
      <p:grpSp>
        <p:nvGrpSpPr>
          <p:cNvPr id="17436" name="Group 28"/>
          <p:cNvGrpSpPr>
            <a:grpSpLocks/>
          </p:cNvGrpSpPr>
          <p:nvPr/>
        </p:nvGrpSpPr>
        <p:grpSpPr bwMode="auto">
          <a:xfrm>
            <a:off x="3429000" y="5638800"/>
            <a:ext cx="4343400" cy="442913"/>
            <a:chOff x="2160" y="3552"/>
            <a:chExt cx="2448" cy="279"/>
          </a:xfrm>
        </p:grpSpPr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2160" y="3552"/>
              <a:ext cx="24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3021" y="3600"/>
              <a:ext cx="64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1" lang="en-US" sz="1800">
                  <a:latin typeface="Monotype Corsiva" pitchFamily="66" charset="0"/>
                </a:rPr>
                <a:t>{name, title}</a:t>
              </a:r>
            </a:p>
          </p:txBody>
        </p:sp>
      </p:grpSp>
      <p:pic>
        <p:nvPicPr>
          <p:cNvPr id="17439" name="Picture 31" descr="video_casset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692150"/>
            <a:ext cx="1476375" cy="140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rtificate">
  <a:themeElements>
    <a:clrScheme name="Certificate 1">
      <a:dk1>
        <a:srgbClr val="000000"/>
      </a:dk1>
      <a:lt1>
        <a:srgbClr val="FFFFCC"/>
      </a:lt1>
      <a:dk2>
        <a:srgbClr val="333300"/>
      </a:dk2>
      <a:lt2>
        <a:srgbClr val="808000"/>
      </a:lt2>
      <a:accent1>
        <a:srgbClr val="339933"/>
      </a:accent1>
      <a:accent2>
        <a:srgbClr val="A50021"/>
      </a:accent2>
      <a:accent3>
        <a:srgbClr val="FFFFE2"/>
      </a:accent3>
      <a:accent4>
        <a:srgbClr val="000000"/>
      </a:accent4>
      <a:accent5>
        <a:srgbClr val="ADCAAD"/>
      </a:accent5>
      <a:accent6>
        <a:srgbClr val="95001D"/>
      </a:accent6>
      <a:hlink>
        <a:srgbClr val="CC9900"/>
      </a:hlink>
      <a:folHlink>
        <a:srgbClr val="FFCC66"/>
      </a:folHlink>
    </a:clrScheme>
    <a:fontScheme name="Certificate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rtificate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</Template>
  <TotalTime>17</TotalTime>
  <Words>137</Words>
  <Application>Microsoft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Arial Narrow</vt:lpstr>
      <vt:lpstr>Monotype Corsiva</vt:lpstr>
      <vt:lpstr>Certificate</vt:lpstr>
      <vt:lpstr>Completed Training Certificate</vt:lpstr>
      <vt:lpstr>Rodney’s Video Certificate of Completion</vt:lpstr>
      <vt:lpstr>Rodney’s Video Certificate of Completion</vt:lpstr>
      <vt:lpstr>Rodney’s Video Certificate of Completion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</cp:lastModifiedBy>
  <cp:revision>2</cp:revision>
  <cp:lastPrinted>1601-01-01T00:00:00Z</cp:lastPrinted>
  <dcterms:created xsi:type="dcterms:W3CDTF">1601-01-01T00:00:00Z</dcterms:created>
  <dcterms:modified xsi:type="dcterms:W3CDTF">2007-03-31T16:49:42Z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