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6633"/>
    <a:srgbClr val="71BB96"/>
    <a:srgbClr val="00201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0" autoAdjust="0"/>
    <p:restoredTop sz="94595" autoAdjust="0"/>
  </p:normalViewPr>
  <p:slideViewPr>
    <p:cSldViewPr>
      <p:cViewPr>
        <p:scale>
          <a:sx n="66" d="100"/>
          <a:sy n="66" d="100"/>
        </p:scale>
        <p:origin x="-634" y="-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698" y="-78"/>
      </p:cViewPr>
      <p:guideLst>
        <p:guide orient="horz" pos="2880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9FA0BD1-888E-441E-9C71-E60824117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EAACC8B4-9E77-4E68-BF1E-E9C752D728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2895600" y="0"/>
            <a:ext cx="3352800" cy="68564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/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2133600" y="473075"/>
            <a:ext cx="4878388" cy="3490913"/>
            <a:chOff x="1344" y="298"/>
            <a:chExt cx="3073" cy="2199"/>
          </a:xfrm>
        </p:grpSpPr>
        <p:sp>
          <p:nvSpPr>
            <p:cNvPr id="6" name="Freeform 3"/>
            <p:cNvSpPr>
              <a:spLocks/>
            </p:cNvSpPr>
            <p:nvPr/>
          </p:nvSpPr>
          <p:spPr bwMode="auto">
            <a:xfrm>
              <a:off x="1344" y="1035"/>
              <a:ext cx="1019" cy="907"/>
            </a:xfrm>
            <a:custGeom>
              <a:avLst/>
              <a:gdLst/>
              <a:ahLst/>
              <a:cxnLst>
                <a:cxn ang="0">
                  <a:pos x="0" y="566"/>
                </a:cxn>
                <a:cxn ang="0">
                  <a:pos x="0" y="906"/>
                </a:cxn>
                <a:cxn ang="0">
                  <a:pos x="1014" y="283"/>
                </a:cxn>
                <a:cxn ang="0">
                  <a:pos x="1018" y="307"/>
                </a:cxn>
                <a:cxn ang="0">
                  <a:pos x="869" y="0"/>
                </a:cxn>
                <a:cxn ang="0">
                  <a:pos x="0" y="566"/>
                </a:cxn>
              </a:cxnLst>
              <a:rect l="0" t="0" r="r" b="b"/>
              <a:pathLst>
                <a:path w="1019" h="907">
                  <a:moveTo>
                    <a:pt x="0" y="566"/>
                  </a:moveTo>
                  <a:lnTo>
                    <a:pt x="0" y="906"/>
                  </a:lnTo>
                  <a:lnTo>
                    <a:pt x="1014" y="283"/>
                  </a:lnTo>
                  <a:lnTo>
                    <a:pt x="1018" y="307"/>
                  </a:lnTo>
                  <a:lnTo>
                    <a:pt x="869" y="0"/>
                  </a:lnTo>
                  <a:lnTo>
                    <a:pt x="0" y="566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4"/>
            <p:cNvSpPr>
              <a:spLocks/>
            </p:cNvSpPr>
            <p:nvPr/>
          </p:nvSpPr>
          <p:spPr bwMode="auto">
            <a:xfrm>
              <a:off x="3398" y="1035"/>
              <a:ext cx="1019" cy="907"/>
            </a:xfrm>
            <a:custGeom>
              <a:avLst/>
              <a:gdLst/>
              <a:ahLst/>
              <a:cxnLst>
                <a:cxn ang="0">
                  <a:pos x="1018" y="566"/>
                </a:cxn>
                <a:cxn ang="0">
                  <a:pos x="1018" y="906"/>
                </a:cxn>
                <a:cxn ang="0">
                  <a:pos x="3" y="283"/>
                </a:cxn>
                <a:cxn ang="0">
                  <a:pos x="0" y="307"/>
                </a:cxn>
                <a:cxn ang="0">
                  <a:pos x="148" y="0"/>
                </a:cxn>
                <a:cxn ang="0">
                  <a:pos x="1018" y="566"/>
                </a:cxn>
              </a:cxnLst>
              <a:rect l="0" t="0" r="r" b="b"/>
              <a:pathLst>
                <a:path w="1019" h="907">
                  <a:moveTo>
                    <a:pt x="1018" y="566"/>
                  </a:moveTo>
                  <a:lnTo>
                    <a:pt x="1018" y="906"/>
                  </a:lnTo>
                  <a:lnTo>
                    <a:pt x="3" y="283"/>
                  </a:lnTo>
                  <a:lnTo>
                    <a:pt x="0" y="307"/>
                  </a:lnTo>
                  <a:lnTo>
                    <a:pt x="148" y="0"/>
                  </a:lnTo>
                  <a:lnTo>
                    <a:pt x="1018" y="566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1571" y="298"/>
              <a:ext cx="2632" cy="2199"/>
              <a:chOff x="1571" y="298"/>
              <a:chExt cx="2632" cy="2199"/>
            </a:xfrm>
          </p:grpSpPr>
          <p:sp>
            <p:nvSpPr>
              <p:cNvPr id="10" name="AutoShape 5" descr="Green marble"/>
              <p:cNvSpPr>
                <a:spLocks noChangeArrowheads="1"/>
              </p:cNvSpPr>
              <p:nvPr/>
            </p:nvSpPr>
            <p:spPr bwMode="auto">
              <a:xfrm rot="10800000" flipH="1">
                <a:off x="1571" y="298"/>
                <a:ext cx="2631" cy="2198"/>
              </a:xfrm>
              <a:prstGeom prst="triangle">
                <a:avLst>
                  <a:gd name="adj" fmla="val 49995"/>
                </a:avLst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 w="12700" cap="sq">
                <a:solidFill>
                  <a:srgbClr val="006633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1571" y="298"/>
                <a:ext cx="1316" cy="2199"/>
              </a:xfrm>
              <a:custGeom>
                <a:avLst/>
                <a:gdLst/>
                <a:ahLst/>
                <a:cxnLst>
                  <a:cxn ang="0">
                    <a:pos x="1315" y="2198"/>
                  </a:cxn>
                  <a:cxn ang="0">
                    <a:pos x="1315" y="1815"/>
                  </a:cxn>
                  <a:cxn ang="0">
                    <a:pos x="409" y="214"/>
                  </a:cxn>
                  <a:cxn ang="0">
                    <a:pos x="0" y="0"/>
                  </a:cxn>
                  <a:cxn ang="0">
                    <a:pos x="1315" y="2198"/>
                  </a:cxn>
                </a:cxnLst>
                <a:rect l="0" t="0" r="r" b="b"/>
                <a:pathLst>
                  <a:path w="1316" h="2199">
                    <a:moveTo>
                      <a:pt x="1315" y="2198"/>
                    </a:moveTo>
                    <a:lnTo>
                      <a:pt x="1315" y="1815"/>
                    </a:lnTo>
                    <a:lnTo>
                      <a:pt x="409" y="214"/>
                    </a:lnTo>
                    <a:lnTo>
                      <a:pt x="0" y="0"/>
                    </a:lnTo>
                    <a:lnTo>
                      <a:pt x="1315" y="2198"/>
                    </a:lnTo>
                  </a:path>
                </a:pathLst>
              </a:custGeom>
              <a:solidFill>
                <a:srgbClr val="002010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1571" y="298"/>
                <a:ext cx="2632" cy="2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9" y="216"/>
                  </a:cxn>
                  <a:cxn ang="0">
                    <a:pos x="2279" y="216"/>
                  </a:cxn>
                  <a:cxn ang="0">
                    <a:pos x="2631" y="0"/>
                  </a:cxn>
                  <a:cxn ang="0">
                    <a:pos x="0" y="0"/>
                  </a:cxn>
                </a:cxnLst>
                <a:rect l="0" t="0" r="r" b="b"/>
                <a:pathLst>
                  <a:path w="2632" h="217">
                    <a:moveTo>
                      <a:pt x="0" y="0"/>
                    </a:moveTo>
                    <a:lnTo>
                      <a:pt x="409" y="216"/>
                    </a:lnTo>
                    <a:lnTo>
                      <a:pt x="2279" y="216"/>
                    </a:lnTo>
                    <a:lnTo>
                      <a:pt x="2631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1BB96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8"/>
              <p:cNvSpPr>
                <a:spLocks/>
              </p:cNvSpPr>
              <p:nvPr/>
            </p:nvSpPr>
            <p:spPr bwMode="auto">
              <a:xfrm>
                <a:off x="2886" y="298"/>
                <a:ext cx="1317" cy="2199"/>
              </a:xfrm>
              <a:custGeom>
                <a:avLst/>
                <a:gdLst/>
                <a:ahLst/>
                <a:cxnLst>
                  <a:cxn ang="0">
                    <a:pos x="0" y="2198"/>
                  </a:cxn>
                  <a:cxn ang="0">
                    <a:pos x="0" y="1815"/>
                  </a:cxn>
                  <a:cxn ang="0">
                    <a:pos x="906" y="214"/>
                  </a:cxn>
                  <a:cxn ang="0">
                    <a:pos x="1316" y="0"/>
                  </a:cxn>
                  <a:cxn ang="0">
                    <a:pos x="0" y="2198"/>
                  </a:cxn>
                </a:cxnLst>
                <a:rect l="0" t="0" r="r" b="b"/>
                <a:pathLst>
                  <a:path w="1317" h="2199">
                    <a:moveTo>
                      <a:pt x="0" y="2198"/>
                    </a:moveTo>
                    <a:lnTo>
                      <a:pt x="0" y="1815"/>
                    </a:lnTo>
                    <a:lnTo>
                      <a:pt x="906" y="214"/>
                    </a:lnTo>
                    <a:lnTo>
                      <a:pt x="1316" y="0"/>
                    </a:lnTo>
                    <a:lnTo>
                      <a:pt x="0" y="2198"/>
                    </a:lnTo>
                  </a:path>
                </a:pathLst>
              </a:custGeom>
              <a:solidFill>
                <a:srgbClr val="006633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1344" y="1631"/>
              <a:ext cx="3069" cy="31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85" name="Rectangle 1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8862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5410200"/>
            <a:ext cx="6400800" cy="1295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5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633208-79C7-439B-B96A-B51A2C2CDAA1}" type="datetime1">
              <a:rPr lang="en-US"/>
              <a:pPr>
                <a:defRPr/>
              </a:pPr>
              <a:t>3/31/2007</a:t>
            </a:fld>
            <a:endParaRPr lang="en-US"/>
          </a:p>
        </p:txBody>
      </p:sp>
      <p:sp>
        <p:nvSpPr>
          <p:cNvPr id="15" name="Rectangle 1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EB226E-A286-446A-8B60-8D6EB2985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FCA47-88AB-40BA-A1FF-A17D8FD09622}" type="datetime1">
              <a:rPr lang="en-US"/>
              <a:pPr>
                <a:defRPr/>
              </a:pPr>
              <a:t>3/31/2007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ED10B-C881-414D-B257-50C4434D7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228600"/>
            <a:ext cx="2081212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1988" y="228600"/>
            <a:ext cx="60960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40694-CB09-4EDA-8287-CB27746371AC}" type="datetime1">
              <a:rPr lang="en-US"/>
              <a:pPr>
                <a:defRPr/>
              </a:pPr>
              <a:t>3/31/2007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EF07B-71FB-4DB0-88DE-DAF19A818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7086600" cy="1447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61988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88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ED9BB-479E-4D26-9C8A-D67008BE2444}" type="datetime1">
              <a:rPr lang="en-US"/>
              <a:pPr>
                <a:defRPr/>
              </a:pPr>
              <a:t>3/31/2007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06A47-BEA8-447A-ABA9-E270BCAB4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F3922-6CC0-4CCF-AF2F-98833080CBE7}" type="datetime1">
              <a:rPr lang="en-US"/>
              <a:pPr>
                <a:defRPr/>
              </a:pPr>
              <a:t>3/31/2007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0D054-3B02-4DEC-8AC3-7228CDCD3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25D8D-FB76-48CF-AD9C-773CDD414D01}" type="datetime1">
              <a:rPr lang="en-US"/>
              <a:pPr>
                <a:defRPr/>
              </a:pPr>
              <a:t>3/31/2007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C59C2-08E8-415E-AE22-9C07E07DC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1988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88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9F593-A362-490F-9573-8230C4663BD1}" type="datetime1">
              <a:rPr lang="en-US"/>
              <a:pPr>
                <a:defRPr/>
              </a:pPr>
              <a:t>3/31/2007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A2DB5-2C68-4344-B305-33AA6DB9C3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7E9B9-3AF6-4E7B-BAE6-DDC092F86767}" type="datetime1">
              <a:rPr lang="en-US"/>
              <a:pPr>
                <a:defRPr/>
              </a:pPr>
              <a:t>3/31/2007</a:t>
            </a:fld>
            <a:endParaRPr 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95992-BC7E-4C77-BB0F-F34F01B773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964FA-F16C-48BC-A8AC-B973B82C50A6}" type="datetime1">
              <a:rPr lang="en-US"/>
              <a:pPr>
                <a:defRPr/>
              </a:pPr>
              <a:t>3/31/2007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21B1C-0B10-4EBB-B048-ADE745BF1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AF54C-6605-424B-95FC-04B2B8C61599}" type="datetime1">
              <a:rPr lang="en-US"/>
              <a:pPr>
                <a:defRPr/>
              </a:pPr>
              <a:t>3/31/2007</a:t>
            </a:fld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4815B-65AE-4A80-B304-62E61D5CD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BC079-E97E-4815-93B2-408894F971A9}" type="datetime1">
              <a:rPr lang="en-US"/>
              <a:pPr>
                <a:defRPr/>
              </a:pPr>
              <a:t>3/31/2007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9ACA2-2271-4278-8EA5-2ACA5FAEE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38440-1D67-4FF3-A52A-8EE4AFD378AC}" type="datetime1">
              <a:rPr lang="en-US"/>
              <a:pPr>
                <a:defRPr/>
              </a:pPr>
              <a:t>3/31/2007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88645-232A-4BCE-8193-EF3993104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hidden">
          <a:xfrm>
            <a:off x="0" y="0"/>
            <a:ext cx="1752600" cy="68564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/>
          </a:p>
        </p:txBody>
      </p:sp>
      <p:grpSp>
        <p:nvGrpSpPr>
          <p:cNvPr id="1027" name="Group 11"/>
          <p:cNvGrpSpPr>
            <a:grpSpLocks/>
          </p:cNvGrpSpPr>
          <p:nvPr/>
        </p:nvGrpSpPr>
        <p:grpSpPr bwMode="auto">
          <a:xfrm>
            <a:off x="152400" y="374650"/>
            <a:ext cx="1525588" cy="1227138"/>
            <a:chOff x="96" y="236"/>
            <a:chExt cx="961" cy="773"/>
          </a:xfrm>
        </p:grpSpPr>
        <p:sp>
          <p:nvSpPr>
            <p:cNvPr id="2" name="Freeform 3"/>
            <p:cNvSpPr>
              <a:spLocks/>
            </p:cNvSpPr>
            <p:nvPr/>
          </p:nvSpPr>
          <p:spPr bwMode="auto">
            <a:xfrm>
              <a:off x="738" y="495"/>
              <a:ext cx="319" cy="319"/>
            </a:xfrm>
            <a:custGeom>
              <a:avLst/>
              <a:gdLst/>
              <a:ahLst/>
              <a:cxnLst>
                <a:cxn ang="0">
                  <a:pos x="318" y="198"/>
                </a:cxn>
                <a:cxn ang="0">
                  <a:pos x="318" y="318"/>
                </a:cxn>
                <a:cxn ang="0">
                  <a:pos x="1" y="99"/>
                </a:cxn>
                <a:cxn ang="0">
                  <a:pos x="0" y="108"/>
                </a:cxn>
                <a:cxn ang="0">
                  <a:pos x="46" y="0"/>
                </a:cxn>
                <a:cxn ang="0">
                  <a:pos x="318" y="198"/>
                </a:cxn>
              </a:cxnLst>
              <a:rect l="0" t="0" r="r" b="b"/>
              <a:pathLst>
                <a:path w="319" h="319">
                  <a:moveTo>
                    <a:pt x="318" y="198"/>
                  </a:moveTo>
                  <a:lnTo>
                    <a:pt x="318" y="318"/>
                  </a:lnTo>
                  <a:lnTo>
                    <a:pt x="1" y="99"/>
                  </a:lnTo>
                  <a:lnTo>
                    <a:pt x="0" y="108"/>
                  </a:lnTo>
                  <a:lnTo>
                    <a:pt x="46" y="0"/>
                  </a:lnTo>
                  <a:lnTo>
                    <a:pt x="318" y="198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" name="Freeform 4"/>
            <p:cNvSpPr>
              <a:spLocks/>
            </p:cNvSpPr>
            <p:nvPr/>
          </p:nvSpPr>
          <p:spPr bwMode="auto">
            <a:xfrm>
              <a:off x="96" y="495"/>
              <a:ext cx="319" cy="319"/>
            </a:xfrm>
            <a:custGeom>
              <a:avLst/>
              <a:gdLst/>
              <a:ahLst/>
              <a:cxnLst>
                <a:cxn ang="0">
                  <a:pos x="0" y="198"/>
                </a:cxn>
                <a:cxn ang="0">
                  <a:pos x="0" y="318"/>
                </a:cxn>
                <a:cxn ang="0">
                  <a:pos x="316" y="99"/>
                </a:cxn>
                <a:cxn ang="0">
                  <a:pos x="318" y="108"/>
                </a:cxn>
                <a:cxn ang="0">
                  <a:pos x="271" y="0"/>
                </a:cxn>
                <a:cxn ang="0">
                  <a:pos x="0" y="198"/>
                </a:cxn>
              </a:cxnLst>
              <a:rect l="0" t="0" r="r" b="b"/>
              <a:pathLst>
                <a:path w="319" h="319">
                  <a:moveTo>
                    <a:pt x="0" y="198"/>
                  </a:moveTo>
                  <a:lnTo>
                    <a:pt x="0" y="318"/>
                  </a:lnTo>
                  <a:lnTo>
                    <a:pt x="316" y="99"/>
                  </a:lnTo>
                  <a:lnTo>
                    <a:pt x="318" y="108"/>
                  </a:lnTo>
                  <a:lnTo>
                    <a:pt x="271" y="0"/>
                  </a:lnTo>
                  <a:lnTo>
                    <a:pt x="0" y="198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>
              <a:off x="152" y="236"/>
              <a:ext cx="823" cy="773"/>
              <a:chOff x="152" y="236"/>
              <a:chExt cx="823" cy="773"/>
            </a:xfrm>
          </p:grpSpPr>
          <p:sp>
            <p:nvSpPr>
              <p:cNvPr id="4" name="AutoShape 5" descr="Green marble"/>
              <p:cNvSpPr>
                <a:spLocks noChangeArrowheads="1"/>
              </p:cNvSpPr>
              <p:nvPr/>
            </p:nvSpPr>
            <p:spPr bwMode="auto">
              <a:xfrm rot="10800000" flipH="1">
                <a:off x="152" y="236"/>
                <a:ext cx="822" cy="772"/>
              </a:xfrm>
              <a:prstGeom prst="triangle">
                <a:avLst>
                  <a:gd name="adj" fmla="val 49995"/>
                </a:avLst>
              </a:prstGeom>
              <a:blipFill dpi="0" rotWithShape="0">
                <a:blip r:embed="rId14"/>
                <a:srcRect/>
                <a:tile tx="0" ty="0" sx="100000" sy="100000" flip="none" algn="tl"/>
              </a:blipFill>
              <a:ln w="12700" cap="sq">
                <a:solidFill>
                  <a:srgbClr val="006633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auto">
              <a:xfrm>
                <a:off x="152" y="236"/>
                <a:ext cx="412" cy="773"/>
              </a:xfrm>
              <a:custGeom>
                <a:avLst/>
                <a:gdLst/>
                <a:ahLst/>
                <a:cxnLst>
                  <a:cxn ang="0">
                    <a:pos x="411" y="772"/>
                  </a:cxn>
                  <a:cxn ang="0">
                    <a:pos x="411" y="637"/>
                  </a:cxn>
                  <a:cxn ang="0">
                    <a:pos x="127" y="75"/>
                  </a:cxn>
                  <a:cxn ang="0">
                    <a:pos x="0" y="0"/>
                  </a:cxn>
                  <a:cxn ang="0">
                    <a:pos x="411" y="772"/>
                  </a:cxn>
                </a:cxnLst>
                <a:rect l="0" t="0" r="r" b="b"/>
                <a:pathLst>
                  <a:path w="412" h="773">
                    <a:moveTo>
                      <a:pt x="411" y="772"/>
                    </a:moveTo>
                    <a:lnTo>
                      <a:pt x="411" y="637"/>
                    </a:lnTo>
                    <a:lnTo>
                      <a:pt x="127" y="75"/>
                    </a:lnTo>
                    <a:lnTo>
                      <a:pt x="0" y="0"/>
                    </a:lnTo>
                    <a:lnTo>
                      <a:pt x="411" y="772"/>
                    </a:lnTo>
                  </a:path>
                </a:pathLst>
              </a:custGeom>
              <a:solidFill>
                <a:srgbClr val="002010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1" name="Freeform 7"/>
              <p:cNvSpPr>
                <a:spLocks/>
              </p:cNvSpPr>
              <p:nvPr/>
            </p:nvSpPr>
            <p:spPr bwMode="auto">
              <a:xfrm>
                <a:off x="152" y="236"/>
                <a:ext cx="823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7" y="76"/>
                  </a:cxn>
                  <a:cxn ang="0">
                    <a:pos x="712" y="76"/>
                  </a:cxn>
                  <a:cxn ang="0">
                    <a:pos x="822" y="0"/>
                  </a:cxn>
                  <a:cxn ang="0">
                    <a:pos x="0" y="0"/>
                  </a:cxn>
                </a:cxnLst>
                <a:rect l="0" t="0" r="r" b="b"/>
                <a:pathLst>
                  <a:path w="823" h="77">
                    <a:moveTo>
                      <a:pt x="0" y="0"/>
                    </a:moveTo>
                    <a:lnTo>
                      <a:pt x="127" y="76"/>
                    </a:lnTo>
                    <a:lnTo>
                      <a:pt x="712" y="76"/>
                    </a:lnTo>
                    <a:lnTo>
                      <a:pt x="822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1BB96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2" name="Freeform 8"/>
              <p:cNvSpPr>
                <a:spLocks/>
              </p:cNvSpPr>
              <p:nvPr/>
            </p:nvSpPr>
            <p:spPr bwMode="auto">
              <a:xfrm>
                <a:off x="563" y="236"/>
                <a:ext cx="412" cy="773"/>
              </a:xfrm>
              <a:custGeom>
                <a:avLst/>
                <a:gdLst/>
                <a:ahLst/>
                <a:cxnLst>
                  <a:cxn ang="0">
                    <a:pos x="0" y="772"/>
                  </a:cxn>
                  <a:cxn ang="0">
                    <a:pos x="0" y="637"/>
                  </a:cxn>
                  <a:cxn ang="0">
                    <a:pos x="283" y="75"/>
                  </a:cxn>
                  <a:cxn ang="0">
                    <a:pos x="411" y="0"/>
                  </a:cxn>
                  <a:cxn ang="0">
                    <a:pos x="0" y="772"/>
                  </a:cxn>
                </a:cxnLst>
                <a:rect l="0" t="0" r="r" b="b"/>
                <a:pathLst>
                  <a:path w="412" h="773">
                    <a:moveTo>
                      <a:pt x="0" y="772"/>
                    </a:moveTo>
                    <a:lnTo>
                      <a:pt x="0" y="637"/>
                    </a:lnTo>
                    <a:lnTo>
                      <a:pt x="283" y="75"/>
                    </a:lnTo>
                    <a:lnTo>
                      <a:pt x="411" y="0"/>
                    </a:lnTo>
                    <a:lnTo>
                      <a:pt x="0" y="772"/>
                    </a:lnTo>
                  </a:path>
                </a:pathLst>
              </a:custGeom>
              <a:solidFill>
                <a:srgbClr val="006633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96" y="704"/>
              <a:ext cx="959" cy="10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228600"/>
            <a:ext cx="7086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1988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B4DF9096-D7FA-4241-BC84-433B88EF22DA}" type="datetime1">
              <a:rPr lang="en-US"/>
              <a:pPr>
                <a:defRPr/>
              </a:pPr>
              <a:t>3/31/2007</a:t>
            </a:fld>
            <a:endParaRPr lang="en-US"/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6E11E74-81A6-4BFF-BD01-1A63EC76E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Ú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E36FA00-2D8E-4537-BC51-197B89048BAA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3075" name="Rectangle 1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EFE006-08BB-4E9A-AFDC-22DE48F88FA9}" type="slidenum">
              <a:rPr lang="en-US"/>
              <a:pPr/>
              <a:t>1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Business Plan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Rodney’s Video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18BF48B-1241-4FE1-A72F-8769538309BB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D752BC-0398-4D10-9F0E-E1EE79D00C52}" type="slidenum">
              <a:rPr lang="en-US"/>
              <a:pPr/>
              <a:t>10</a:t>
            </a:fld>
            <a:endParaRPr lang="en-US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Resource Requirements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Technology requirements</a:t>
            </a:r>
          </a:p>
          <a:p>
            <a:pPr eaLnBrk="1" hangingPunct="1"/>
            <a:r>
              <a:rPr lang="en-US" smtClean="0"/>
              <a:t>Personnel requirements</a:t>
            </a:r>
          </a:p>
          <a:p>
            <a:pPr eaLnBrk="1" hangingPunct="1"/>
            <a:r>
              <a:rPr lang="en-US" smtClean="0"/>
              <a:t>Resource requirements</a:t>
            </a:r>
          </a:p>
          <a:p>
            <a:pPr lvl="1" eaLnBrk="1" hangingPunct="1"/>
            <a:r>
              <a:rPr lang="en-US" smtClean="0"/>
              <a:t>Financial, distribution, promotion, etc.</a:t>
            </a:r>
          </a:p>
          <a:p>
            <a:pPr eaLnBrk="1" hangingPunct="1"/>
            <a:r>
              <a:rPr lang="en-US" smtClean="0"/>
              <a:t>External requirements</a:t>
            </a:r>
          </a:p>
          <a:p>
            <a:pPr lvl="1" eaLnBrk="1" hangingPunct="1"/>
            <a:r>
              <a:rPr lang="en-US" smtClean="0"/>
              <a:t>Products/services/technology required to be purchased outside company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FDFE433-19B9-497B-B734-028896F13372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1331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DB2876-1F37-472F-893D-272AE2F832A1}" type="slidenum">
              <a:rPr lang="en-US"/>
              <a:pPr/>
              <a:t>11</a:t>
            </a:fld>
            <a:endParaRPr lang="en-US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Risks &amp; Rewards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661988" y="1905000"/>
            <a:ext cx="6610350" cy="3324225"/>
          </a:xfrm>
        </p:spPr>
        <p:txBody>
          <a:bodyPr/>
          <a:lstStyle/>
          <a:p>
            <a:pPr eaLnBrk="1" hangingPunct="1"/>
            <a:r>
              <a:rPr lang="en-US" sz="2800" smtClean="0"/>
              <a:t>Risks</a:t>
            </a:r>
          </a:p>
          <a:p>
            <a:pPr lvl="1" eaLnBrk="1" hangingPunct="1"/>
            <a:r>
              <a:rPr lang="en-US" sz="2400" smtClean="0"/>
              <a:t>Summarize risks of proposed project</a:t>
            </a:r>
          </a:p>
          <a:p>
            <a:pPr eaLnBrk="1" hangingPunct="1"/>
            <a:r>
              <a:rPr lang="en-US" sz="2800" smtClean="0"/>
              <a:t>Addressing risk</a:t>
            </a:r>
          </a:p>
          <a:p>
            <a:pPr lvl="1" eaLnBrk="1" hangingPunct="1"/>
            <a:r>
              <a:rPr lang="en-US" sz="2400" smtClean="0"/>
              <a:t>Summarize how risks will be addressed </a:t>
            </a:r>
          </a:p>
          <a:p>
            <a:pPr eaLnBrk="1" hangingPunct="1"/>
            <a:r>
              <a:rPr lang="en-US" sz="2800" smtClean="0"/>
              <a:t>Rewards</a:t>
            </a:r>
          </a:p>
          <a:p>
            <a:pPr lvl="1" eaLnBrk="1" hangingPunct="1"/>
            <a:r>
              <a:rPr lang="en-US" sz="2400" smtClean="0"/>
              <a:t>Estimate expected pay-off, particularly if seeking funding</a:t>
            </a:r>
          </a:p>
        </p:txBody>
      </p:sp>
      <p:pic>
        <p:nvPicPr>
          <p:cNvPr id="13318" name="Picture 8" descr="j0332364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056438" y="260350"/>
            <a:ext cx="1830387" cy="1474788"/>
          </a:xfr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C4886C2-26BD-4C0F-970F-C4EABB911E58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4473D7-7D03-424B-9B85-639DB8D69220}" type="slidenum">
              <a:rPr lang="en-US"/>
              <a:pPr/>
              <a:t>12</a:t>
            </a:fld>
            <a:endParaRPr lang="en-US"/>
          </a:p>
        </p:txBody>
      </p:sp>
      <p:sp>
        <p:nvSpPr>
          <p:cNvPr id="14340" name="Text Box 14"/>
          <p:cNvSpPr txBox="1">
            <a:spLocks noChangeArrowheads="1"/>
          </p:cNvSpPr>
          <p:nvPr/>
        </p:nvSpPr>
        <p:spPr bwMode="auto">
          <a:xfrm>
            <a:off x="3492500" y="1736725"/>
            <a:ext cx="709613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CIO</a:t>
            </a:r>
          </a:p>
        </p:txBody>
      </p:sp>
      <p:sp>
        <p:nvSpPr>
          <p:cNvPr id="14341" name="Text Box 16"/>
          <p:cNvSpPr txBox="1">
            <a:spLocks noChangeArrowheads="1"/>
          </p:cNvSpPr>
          <p:nvPr/>
        </p:nvSpPr>
        <p:spPr bwMode="auto">
          <a:xfrm>
            <a:off x="3419475" y="2241550"/>
            <a:ext cx="131762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President</a:t>
            </a:r>
          </a:p>
        </p:txBody>
      </p:sp>
      <p:sp>
        <p:nvSpPr>
          <p:cNvPr id="14342" name="Text Box 17"/>
          <p:cNvSpPr txBox="1">
            <a:spLocks noChangeArrowheads="1"/>
          </p:cNvSpPr>
          <p:nvPr/>
        </p:nvSpPr>
        <p:spPr bwMode="auto">
          <a:xfrm>
            <a:off x="3455988" y="2781300"/>
            <a:ext cx="19685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Vice President</a:t>
            </a:r>
          </a:p>
        </p:txBody>
      </p:sp>
      <p:sp>
        <p:nvSpPr>
          <p:cNvPr id="14343" name="Text Box 19"/>
          <p:cNvSpPr txBox="1">
            <a:spLocks noChangeArrowheads="1"/>
          </p:cNvSpPr>
          <p:nvPr/>
        </p:nvSpPr>
        <p:spPr bwMode="auto">
          <a:xfrm>
            <a:off x="3708400" y="3429000"/>
            <a:ext cx="28384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Treasurer/Accountant</a:t>
            </a:r>
          </a:p>
        </p:txBody>
      </p:sp>
      <p:sp>
        <p:nvSpPr>
          <p:cNvPr id="14344" name="Rectangle 20"/>
          <p:cNvSpPr>
            <a:spLocks noGrp="1" noChangeArrowheads="1"/>
          </p:cNvSpPr>
          <p:nvPr>
            <p:ph type="title"/>
          </p:nvPr>
        </p:nvSpPr>
        <p:spPr>
          <a:xfrm>
            <a:off x="1905000" y="33338"/>
            <a:ext cx="7086600" cy="949325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Company Make-up</a:t>
            </a:r>
          </a:p>
        </p:txBody>
      </p:sp>
      <p:sp>
        <p:nvSpPr>
          <p:cNvPr id="14345" name="Text Box 21"/>
          <p:cNvSpPr txBox="1">
            <a:spLocks noChangeArrowheads="1"/>
          </p:cNvSpPr>
          <p:nvPr/>
        </p:nvSpPr>
        <p:spPr bwMode="auto">
          <a:xfrm>
            <a:off x="4695825" y="4276725"/>
            <a:ext cx="131762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Historian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AA46A54-3A17-450A-AA45-06F832EE0747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55C179-758A-4CF4-92E3-BF8F78ACFB64}" type="slidenum">
              <a:rPr lang="en-US"/>
              <a:pPr/>
              <a:t>13</a:t>
            </a:fld>
            <a:endParaRPr lang="en-US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Issues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Near term</a:t>
            </a:r>
          </a:p>
          <a:p>
            <a:pPr lvl="1" eaLnBrk="1" hangingPunct="1"/>
            <a:r>
              <a:rPr lang="en-US" smtClean="0"/>
              <a:t>Isolate key decisions and issues that need immediate or near-term resolution</a:t>
            </a:r>
          </a:p>
          <a:p>
            <a:pPr eaLnBrk="1" hangingPunct="1"/>
            <a:r>
              <a:rPr lang="en-US" smtClean="0"/>
              <a:t>Long term</a:t>
            </a:r>
          </a:p>
          <a:p>
            <a:pPr lvl="1" eaLnBrk="1" hangingPunct="1"/>
            <a:r>
              <a:rPr lang="en-US" smtClean="0"/>
              <a:t>Isolate issues needing long-term resolution</a:t>
            </a:r>
          </a:p>
          <a:p>
            <a:pPr lvl="1" eaLnBrk="1" hangingPunct="1"/>
            <a:r>
              <a:rPr lang="en-US" smtClean="0"/>
              <a:t>State consequences of decision postponement</a:t>
            </a:r>
          </a:p>
          <a:p>
            <a:pPr eaLnBrk="1" hangingPunct="1"/>
            <a:r>
              <a:rPr lang="en-US" smtClean="0"/>
              <a:t>If you are seeking funding, state specifics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B5573C8-603E-4EB7-B35E-23AAE1C354F5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421594-8FC6-4FCF-84D5-04F0C384A12B}" type="slidenum">
              <a:rPr lang="en-US"/>
              <a:pPr/>
              <a:t>2</a:t>
            </a:fld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Mission Statement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61988" y="1905000"/>
            <a:ext cx="6502400" cy="2387600"/>
          </a:xfrm>
        </p:spPr>
        <p:txBody>
          <a:bodyPr/>
          <a:lstStyle/>
          <a:p>
            <a:pPr eaLnBrk="1" hangingPunct="1"/>
            <a:r>
              <a:rPr lang="en-US" sz="2800" smtClean="0"/>
              <a:t>A clear statement of your company’s long-term mission.  Try to use words that will help direct the growth of your company, but be as concise as possible. </a:t>
            </a:r>
          </a:p>
        </p:txBody>
      </p:sp>
      <p:pic>
        <p:nvPicPr>
          <p:cNvPr id="4102" name="Picture 6" descr="business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488238" y="296863"/>
            <a:ext cx="1435100" cy="1884362"/>
          </a:xfr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8CC1034-9F0B-437E-B827-295A675EF117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9BF1A5-79A1-4B23-8695-29FB187B6277}" type="slidenum">
              <a:rPr lang="en-US"/>
              <a:pPr/>
              <a:t>3</a:t>
            </a:fld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Team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List CEO and key management by name</a:t>
            </a:r>
          </a:p>
          <a:p>
            <a:pPr eaLnBrk="1" hangingPunct="1"/>
            <a:r>
              <a:rPr lang="en-US" smtClean="0"/>
              <a:t>Include previous accomplishments to show these are people with a record of success</a:t>
            </a:r>
          </a:p>
          <a:p>
            <a:pPr eaLnBrk="1" hangingPunct="1"/>
            <a:r>
              <a:rPr lang="en-US" smtClean="0"/>
              <a:t>Summarize number of years of experience in this field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DF7222E-A803-4078-9739-45733CEB0D79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B36728-59B6-4F6D-8BD1-AB53367DD471}" type="slidenum">
              <a:rPr lang="en-US"/>
              <a:pPr/>
              <a:t>4</a:t>
            </a:fld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Market Summary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Market: past, present, &amp; future:</a:t>
            </a:r>
          </a:p>
          <a:p>
            <a:pPr lvl="1" eaLnBrk="1" hangingPunct="1"/>
            <a:r>
              <a:rPr lang="en-US" smtClean="0"/>
              <a:t>Review those changes in market share, leadership, players, market shifts, costs, pricing, or competition that provide the opportunity for your company’s success.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76BB4F4-68B3-4E90-ABE8-83EADA018F29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A971C6-BB72-4E2C-B012-326A4FC4E395}" type="slidenum">
              <a:rPr lang="en-US"/>
              <a:pPr/>
              <a:t>5</a:t>
            </a:fld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Opportunities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 and opportunities:</a:t>
            </a:r>
          </a:p>
          <a:p>
            <a:pPr lvl="1" eaLnBrk="1" hangingPunct="1"/>
            <a:r>
              <a:rPr lang="en-US" smtClean="0"/>
              <a:t>State consumer problems, and define nature of product/service opportunities created by those problems.</a:t>
            </a:r>
          </a:p>
        </p:txBody>
      </p:sp>
      <p:sp>
        <p:nvSpPr>
          <p:cNvPr id="7174" name="Film"/>
          <p:cNvSpPr>
            <a:spLocks noEditPoints="1" noChangeArrowheads="1"/>
          </p:cNvSpPr>
          <p:nvPr/>
        </p:nvSpPr>
        <p:spPr bwMode="auto">
          <a:xfrm>
            <a:off x="250825" y="4149725"/>
            <a:ext cx="1296988" cy="2319338"/>
          </a:xfrm>
          <a:custGeom>
            <a:avLst/>
            <a:gdLst>
              <a:gd name="T0" fmla="*/ 0 w 21600"/>
              <a:gd name="T1" fmla="*/ 0 h 21600"/>
              <a:gd name="T2" fmla="*/ 648494 w 21600"/>
              <a:gd name="T3" fmla="*/ 0 h 21600"/>
              <a:gd name="T4" fmla="*/ 1296988 w 21600"/>
              <a:gd name="T5" fmla="*/ 0 h 21600"/>
              <a:gd name="T6" fmla="*/ 1296988 w 21600"/>
              <a:gd name="T7" fmla="*/ 1159669 h 21600"/>
              <a:gd name="T8" fmla="*/ 1296988 w 21600"/>
              <a:gd name="T9" fmla="*/ 2319338 h 21600"/>
              <a:gd name="T10" fmla="*/ 648494 w 21600"/>
              <a:gd name="T11" fmla="*/ 2319338 h 21600"/>
              <a:gd name="T12" fmla="*/ 0 w 21600"/>
              <a:gd name="T13" fmla="*/ 2319338 h 21600"/>
              <a:gd name="T14" fmla="*/ 0 w 21600"/>
              <a:gd name="T15" fmla="*/ 115966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960 w 21600"/>
              <a:gd name="T25" fmla="*/ 8129 h 21600"/>
              <a:gd name="T26" fmla="*/ 17079 w 21600"/>
              <a:gd name="T27" fmla="*/ 1342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2160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  <a:close/>
              </a:path>
              <a:path w="21600" h="21600" extrusionOk="0">
                <a:moveTo>
                  <a:pt x="3014" y="21600"/>
                </a:moveTo>
                <a:lnTo>
                  <a:pt x="3014" y="0"/>
                </a:lnTo>
                <a:lnTo>
                  <a:pt x="0" y="0"/>
                </a:lnTo>
                <a:lnTo>
                  <a:pt x="0" y="21600"/>
                </a:lnTo>
                <a:lnTo>
                  <a:pt x="3014" y="21600"/>
                </a:lnTo>
                <a:close/>
              </a:path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18586" y="0"/>
                </a:lnTo>
                <a:lnTo>
                  <a:pt x="18586" y="21600"/>
                </a:lnTo>
                <a:lnTo>
                  <a:pt x="21600" y="21600"/>
                </a:lnTo>
                <a:close/>
              </a:path>
              <a:path w="21600" h="21600" extrusionOk="0">
                <a:moveTo>
                  <a:pt x="6028" y="6574"/>
                </a:moveTo>
                <a:lnTo>
                  <a:pt x="15572" y="6574"/>
                </a:lnTo>
                <a:lnTo>
                  <a:pt x="16074" y="6574"/>
                </a:lnTo>
                <a:lnTo>
                  <a:pt x="16326" y="6457"/>
                </a:lnTo>
                <a:lnTo>
                  <a:pt x="16577" y="6339"/>
                </a:lnTo>
                <a:lnTo>
                  <a:pt x="16828" y="6222"/>
                </a:lnTo>
                <a:lnTo>
                  <a:pt x="17079" y="6222"/>
                </a:lnTo>
                <a:lnTo>
                  <a:pt x="17330" y="5987"/>
                </a:lnTo>
                <a:lnTo>
                  <a:pt x="17330" y="5870"/>
                </a:lnTo>
                <a:lnTo>
                  <a:pt x="17581" y="5635"/>
                </a:lnTo>
                <a:lnTo>
                  <a:pt x="17581" y="1526"/>
                </a:lnTo>
                <a:lnTo>
                  <a:pt x="17330" y="1291"/>
                </a:lnTo>
                <a:lnTo>
                  <a:pt x="17330" y="1174"/>
                </a:lnTo>
                <a:lnTo>
                  <a:pt x="17079" y="1057"/>
                </a:lnTo>
                <a:lnTo>
                  <a:pt x="16828" y="939"/>
                </a:lnTo>
                <a:lnTo>
                  <a:pt x="16577" y="822"/>
                </a:lnTo>
                <a:lnTo>
                  <a:pt x="16326" y="704"/>
                </a:lnTo>
                <a:lnTo>
                  <a:pt x="16074" y="704"/>
                </a:lnTo>
                <a:lnTo>
                  <a:pt x="15572" y="587"/>
                </a:lnTo>
                <a:lnTo>
                  <a:pt x="6028" y="587"/>
                </a:lnTo>
                <a:lnTo>
                  <a:pt x="5526" y="704"/>
                </a:lnTo>
                <a:lnTo>
                  <a:pt x="5274" y="704"/>
                </a:lnTo>
                <a:lnTo>
                  <a:pt x="5023" y="822"/>
                </a:lnTo>
                <a:lnTo>
                  <a:pt x="4772" y="939"/>
                </a:lnTo>
                <a:lnTo>
                  <a:pt x="4521" y="1057"/>
                </a:lnTo>
                <a:lnTo>
                  <a:pt x="4270" y="1174"/>
                </a:lnTo>
                <a:lnTo>
                  <a:pt x="4270" y="1291"/>
                </a:lnTo>
                <a:lnTo>
                  <a:pt x="4019" y="1526"/>
                </a:lnTo>
                <a:lnTo>
                  <a:pt x="4019" y="5635"/>
                </a:lnTo>
                <a:lnTo>
                  <a:pt x="4270" y="5870"/>
                </a:lnTo>
                <a:lnTo>
                  <a:pt x="4270" y="5987"/>
                </a:lnTo>
                <a:lnTo>
                  <a:pt x="4521" y="6222"/>
                </a:lnTo>
                <a:lnTo>
                  <a:pt x="4772" y="6222"/>
                </a:lnTo>
                <a:lnTo>
                  <a:pt x="5023" y="6339"/>
                </a:lnTo>
                <a:lnTo>
                  <a:pt x="5274" y="6457"/>
                </a:lnTo>
                <a:lnTo>
                  <a:pt x="5526" y="6574"/>
                </a:lnTo>
                <a:lnTo>
                  <a:pt x="6028" y="6574"/>
                </a:lnTo>
                <a:close/>
              </a:path>
              <a:path w="21600" h="21600" extrusionOk="0">
                <a:moveTo>
                  <a:pt x="6028" y="13617"/>
                </a:moveTo>
                <a:lnTo>
                  <a:pt x="15572" y="13617"/>
                </a:lnTo>
                <a:lnTo>
                  <a:pt x="16074" y="13617"/>
                </a:lnTo>
                <a:lnTo>
                  <a:pt x="16326" y="13617"/>
                </a:lnTo>
                <a:lnTo>
                  <a:pt x="16577" y="13500"/>
                </a:lnTo>
                <a:lnTo>
                  <a:pt x="16828" y="13383"/>
                </a:lnTo>
                <a:lnTo>
                  <a:pt x="17079" y="13265"/>
                </a:lnTo>
                <a:lnTo>
                  <a:pt x="17330" y="13148"/>
                </a:lnTo>
                <a:lnTo>
                  <a:pt x="17330" y="12913"/>
                </a:lnTo>
                <a:lnTo>
                  <a:pt x="17581" y="12796"/>
                </a:lnTo>
                <a:lnTo>
                  <a:pt x="17581" y="8687"/>
                </a:lnTo>
                <a:lnTo>
                  <a:pt x="17330" y="8452"/>
                </a:lnTo>
                <a:lnTo>
                  <a:pt x="17330" y="8335"/>
                </a:lnTo>
                <a:lnTo>
                  <a:pt x="17079" y="8217"/>
                </a:lnTo>
                <a:lnTo>
                  <a:pt x="16828" y="7983"/>
                </a:lnTo>
                <a:lnTo>
                  <a:pt x="16577" y="7983"/>
                </a:lnTo>
                <a:lnTo>
                  <a:pt x="16326" y="7865"/>
                </a:lnTo>
                <a:lnTo>
                  <a:pt x="16074" y="7865"/>
                </a:lnTo>
                <a:lnTo>
                  <a:pt x="15572" y="7748"/>
                </a:lnTo>
                <a:lnTo>
                  <a:pt x="6028" y="7748"/>
                </a:lnTo>
                <a:lnTo>
                  <a:pt x="5526" y="7865"/>
                </a:lnTo>
                <a:lnTo>
                  <a:pt x="5274" y="7865"/>
                </a:lnTo>
                <a:lnTo>
                  <a:pt x="5023" y="7983"/>
                </a:lnTo>
                <a:lnTo>
                  <a:pt x="4772" y="7983"/>
                </a:lnTo>
                <a:lnTo>
                  <a:pt x="4521" y="8217"/>
                </a:lnTo>
                <a:lnTo>
                  <a:pt x="4270" y="8335"/>
                </a:lnTo>
                <a:lnTo>
                  <a:pt x="4270" y="8452"/>
                </a:lnTo>
                <a:lnTo>
                  <a:pt x="4019" y="8687"/>
                </a:lnTo>
                <a:lnTo>
                  <a:pt x="4019" y="12796"/>
                </a:lnTo>
                <a:lnTo>
                  <a:pt x="4270" y="12913"/>
                </a:lnTo>
                <a:lnTo>
                  <a:pt x="4270" y="13148"/>
                </a:lnTo>
                <a:lnTo>
                  <a:pt x="4521" y="13265"/>
                </a:lnTo>
                <a:lnTo>
                  <a:pt x="4772" y="13383"/>
                </a:lnTo>
                <a:lnTo>
                  <a:pt x="5023" y="13500"/>
                </a:lnTo>
                <a:lnTo>
                  <a:pt x="5274" y="13617"/>
                </a:lnTo>
                <a:lnTo>
                  <a:pt x="5526" y="13617"/>
                </a:lnTo>
                <a:lnTo>
                  <a:pt x="6028" y="13617"/>
                </a:lnTo>
                <a:close/>
              </a:path>
              <a:path w="21600" h="21600" extrusionOk="0">
                <a:moveTo>
                  <a:pt x="6028" y="20778"/>
                </a:moveTo>
                <a:lnTo>
                  <a:pt x="15572" y="20778"/>
                </a:lnTo>
                <a:lnTo>
                  <a:pt x="16074" y="20778"/>
                </a:lnTo>
                <a:lnTo>
                  <a:pt x="16326" y="20661"/>
                </a:lnTo>
                <a:lnTo>
                  <a:pt x="16577" y="20661"/>
                </a:lnTo>
                <a:lnTo>
                  <a:pt x="16828" y="20543"/>
                </a:lnTo>
                <a:lnTo>
                  <a:pt x="17079" y="20426"/>
                </a:lnTo>
                <a:lnTo>
                  <a:pt x="17330" y="20309"/>
                </a:lnTo>
                <a:lnTo>
                  <a:pt x="17330" y="20074"/>
                </a:lnTo>
                <a:lnTo>
                  <a:pt x="17581" y="19957"/>
                </a:lnTo>
                <a:lnTo>
                  <a:pt x="17581" y="15730"/>
                </a:lnTo>
                <a:lnTo>
                  <a:pt x="17330" y="15613"/>
                </a:lnTo>
                <a:lnTo>
                  <a:pt x="17330" y="15378"/>
                </a:lnTo>
                <a:lnTo>
                  <a:pt x="17079" y="15378"/>
                </a:lnTo>
                <a:lnTo>
                  <a:pt x="16828" y="15143"/>
                </a:lnTo>
                <a:lnTo>
                  <a:pt x="16577" y="15026"/>
                </a:lnTo>
                <a:lnTo>
                  <a:pt x="16326" y="15026"/>
                </a:lnTo>
                <a:lnTo>
                  <a:pt x="16074" y="15026"/>
                </a:lnTo>
                <a:lnTo>
                  <a:pt x="15572" y="14909"/>
                </a:lnTo>
                <a:lnTo>
                  <a:pt x="6028" y="14909"/>
                </a:lnTo>
                <a:lnTo>
                  <a:pt x="5526" y="15026"/>
                </a:lnTo>
                <a:lnTo>
                  <a:pt x="5274" y="15026"/>
                </a:lnTo>
                <a:lnTo>
                  <a:pt x="5023" y="15026"/>
                </a:lnTo>
                <a:lnTo>
                  <a:pt x="4772" y="15143"/>
                </a:lnTo>
                <a:lnTo>
                  <a:pt x="4521" y="15378"/>
                </a:lnTo>
                <a:lnTo>
                  <a:pt x="4270" y="15378"/>
                </a:lnTo>
                <a:lnTo>
                  <a:pt x="4270" y="15613"/>
                </a:lnTo>
                <a:lnTo>
                  <a:pt x="4019" y="15730"/>
                </a:lnTo>
                <a:lnTo>
                  <a:pt x="4019" y="19957"/>
                </a:lnTo>
                <a:lnTo>
                  <a:pt x="4270" y="20074"/>
                </a:lnTo>
                <a:lnTo>
                  <a:pt x="4270" y="20309"/>
                </a:lnTo>
                <a:lnTo>
                  <a:pt x="4521" y="20426"/>
                </a:lnTo>
                <a:lnTo>
                  <a:pt x="4772" y="20543"/>
                </a:lnTo>
                <a:lnTo>
                  <a:pt x="5023" y="20661"/>
                </a:lnTo>
                <a:lnTo>
                  <a:pt x="5274" y="20661"/>
                </a:lnTo>
                <a:lnTo>
                  <a:pt x="5526" y="20778"/>
                </a:lnTo>
                <a:lnTo>
                  <a:pt x="6028" y="20778"/>
                </a:lnTo>
                <a:close/>
              </a:path>
              <a:path w="21600" h="21600" extrusionOk="0">
                <a:moveTo>
                  <a:pt x="753" y="1291"/>
                </a:moveTo>
                <a:lnTo>
                  <a:pt x="2260" y="1291"/>
                </a:lnTo>
                <a:lnTo>
                  <a:pt x="2260" y="235"/>
                </a:lnTo>
                <a:lnTo>
                  <a:pt x="753" y="235"/>
                </a:lnTo>
                <a:lnTo>
                  <a:pt x="753" y="1291"/>
                </a:lnTo>
                <a:close/>
              </a:path>
              <a:path w="21600" h="21600" extrusionOk="0">
                <a:moveTo>
                  <a:pt x="753" y="2700"/>
                </a:moveTo>
                <a:lnTo>
                  <a:pt x="2260" y="2700"/>
                </a:lnTo>
                <a:lnTo>
                  <a:pt x="2260" y="1643"/>
                </a:lnTo>
                <a:lnTo>
                  <a:pt x="753" y="1643"/>
                </a:lnTo>
                <a:lnTo>
                  <a:pt x="753" y="2700"/>
                </a:lnTo>
                <a:close/>
              </a:path>
              <a:path w="21600" h="21600" extrusionOk="0">
                <a:moveTo>
                  <a:pt x="753" y="4109"/>
                </a:moveTo>
                <a:lnTo>
                  <a:pt x="2260" y="4109"/>
                </a:lnTo>
                <a:lnTo>
                  <a:pt x="2260" y="3052"/>
                </a:lnTo>
                <a:lnTo>
                  <a:pt x="753" y="3052"/>
                </a:lnTo>
                <a:lnTo>
                  <a:pt x="753" y="4109"/>
                </a:lnTo>
                <a:close/>
              </a:path>
              <a:path w="21600" h="21600" extrusionOk="0">
                <a:moveTo>
                  <a:pt x="753" y="5517"/>
                </a:moveTo>
                <a:lnTo>
                  <a:pt x="2260" y="5517"/>
                </a:lnTo>
                <a:lnTo>
                  <a:pt x="2260" y="4461"/>
                </a:lnTo>
                <a:lnTo>
                  <a:pt x="753" y="4461"/>
                </a:lnTo>
                <a:lnTo>
                  <a:pt x="753" y="5517"/>
                </a:lnTo>
                <a:close/>
              </a:path>
              <a:path w="21600" h="21600" extrusionOk="0">
                <a:moveTo>
                  <a:pt x="753" y="6926"/>
                </a:moveTo>
                <a:lnTo>
                  <a:pt x="2260" y="6926"/>
                </a:lnTo>
                <a:lnTo>
                  <a:pt x="2260" y="5870"/>
                </a:lnTo>
                <a:lnTo>
                  <a:pt x="753" y="5870"/>
                </a:lnTo>
                <a:lnTo>
                  <a:pt x="753" y="6926"/>
                </a:lnTo>
                <a:close/>
              </a:path>
              <a:path w="21600" h="21600" extrusionOk="0">
                <a:moveTo>
                  <a:pt x="753" y="8335"/>
                </a:moveTo>
                <a:lnTo>
                  <a:pt x="2260" y="8335"/>
                </a:lnTo>
                <a:lnTo>
                  <a:pt x="2260" y="7278"/>
                </a:lnTo>
                <a:lnTo>
                  <a:pt x="753" y="7278"/>
                </a:lnTo>
                <a:lnTo>
                  <a:pt x="753" y="8335"/>
                </a:lnTo>
                <a:close/>
              </a:path>
              <a:path w="21600" h="21600" extrusionOk="0">
                <a:moveTo>
                  <a:pt x="753" y="9743"/>
                </a:moveTo>
                <a:lnTo>
                  <a:pt x="2260" y="9743"/>
                </a:lnTo>
                <a:lnTo>
                  <a:pt x="2260" y="8687"/>
                </a:lnTo>
                <a:lnTo>
                  <a:pt x="753" y="8687"/>
                </a:lnTo>
                <a:lnTo>
                  <a:pt x="753" y="9743"/>
                </a:lnTo>
                <a:close/>
              </a:path>
              <a:path w="21600" h="21600" extrusionOk="0">
                <a:moveTo>
                  <a:pt x="753" y="11152"/>
                </a:moveTo>
                <a:lnTo>
                  <a:pt x="2260" y="11152"/>
                </a:lnTo>
                <a:lnTo>
                  <a:pt x="2260" y="10096"/>
                </a:lnTo>
                <a:lnTo>
                  <a:pt x="753" y="10096"/>
                </a:lnTo>
                <a:lnTo>
                  <a:pt x="753" y="11152"/>
                </a:lnTo>
                <a:close/>
              </a:path>
              <a:path w="21600" h="21600" extrusionOk="0">
                <a:moveTo>
                  <a:pt x="753" y="12561"/>
                </a:moveTo>
                <a:lnTo>
                  <a:pt x="2260" y="12561"/>
                </a:lnTo>
                <a:lnTo>
                  <a:pt x="2260" y="11504"/>
                </a:lnTo>
                <a:lnTo>
                  <a:pt x="753" y="11504"/>
                </a:lnTo>
                <a:lnTo>
                  <a:pt x="753" y="12561"/>
                </a:lnTo>
                <a:close/>
              </a:path>
              <a:path w="21600" h="21600" extrusionOk="0">
                <a:moveTo>
                  <a:pt x="753" y="13970"/>
                </a:moveTo>
                <a:lnTo>
                  <a:pt x="2260" y="13970"/>
                </a:lnTo>
                <a:lnTo>
                  <a:pt x="2260" y="12913"/>
                </a:lnTo>
                <a:lnTo>
                  <a:pt x="753" y="12913"/>
                </a:lnTo>
                <a:lnTo>
                  <a:pt x="753" y="13970"/>
                </a:lnTo>
                <a:close/>
              </a:path>
              <a:path w="21600" h="21600" extrusionOk="0">
                <a:moveTo>
                  <a:pt x="753" y="15378"/>
                </a:moveTo>
                <a:lnTo>
                  <a:pt x="2260" y="15378"/>
                </a:lnTo>
                <a:lnTo>
                  <a:pt x="2260" y="14322"/>
                </a:lnTo>
                <a:lnTo>
                  <a:pt x="753" y="14322"/>
                </a:lnTo>
                <a:lnTo>
                  <a:pt x="753" y="15378"/>
                </a:lnTo>
                <a:close/>
              </a:path>
              <a:path w="21600" h="21600" extrusionOk="0">
                <a:moveTo>
                  <a:pt x="753" y="16787"/>
                </a:moveTo>
                <a:lnTo>
                  <a:pt x="2260" y="16787"/>
                </a:lnTo>
                <a:lnTo>
                  <a:pt x="2260" y="15730"/>
                </a:lnTo>
                <a:lnTo>
                  <a:pt x="753" y="15730"/>
                </a:lnTo>
                <a:lnTo>
                  <a:pt x="753" y="16787"/>
                </a:lnTo>
                <a:close/>
              </a:path>
              <a:path w="21600" h="21600" extrusionOk="0">
                <a:moveTo>
                  <a:pt x="753" y="18196"/>
                </a:moveTo>
                <a:lnTo>
                  <a:pt x="2260" y="18196"/>
                </a:lnTo>
                <a:lnTo>
                  <a:pt x="2260" y="17139"/>
                </a:lnTo>
                <a:lnTo>
                  <a:pt x="753" y="17139"/>
                </a:lnTo>
                <a:lnTo>
                  <a:pt x="753" y="18196"/>
                </a:lnTo>
                <a:close/>
              </a:path>
              <a:path w="21600" h="21600" extrusionOk="0">
                <a:moveTo>
                  <a:pt x="753" y="19604"/>
                </a:moveTo>
                <a:lnTo>
                  <a:pt x="2260" y="19604"/>
                </a:lnTo>
                <a:lnTo>
                  <a:pt x="2260" y="18548"/>
                </a:lnTo>
                <a:lnTo>
                  <a:pt x="753" y="18548"/>
                </a:lnTo>
                <a:lnTo>
                  <a:pt x="753" y="19604"/>
                </a:lnTo>
                <a:close/>
              </a:path>
              <a:path w="21600" h="21600" extrusionOk="0">
                <a:moveTo>
                  <a:pt x="753" y="21013"/>
                </a:moveTo>
                <a:lnTo>
                  <a:pt x="2260" y="21013"/>
                </a:lnTo>
                <a:lnTo>
                  <a:pt x="2260" y="19957"/>
                </a:lnTo>
                <a:lnTo>
                  <a:pt x="753" y="19957"/>
                </a:lnTo>
                <a:lnTo>
                  <a:pt x="753" y="21013"/>
                </a:lnTo>
                <a:close/>
              </a:path>
              <a:path w="21600" h="21600" extrusionOk="0">
                <a:moveTo>
                  <a:pt x="19340" y="1409"/>
                </a:moveTo>
                <a:lnTo>
                  <a:pt x="20595" y="1409"/>
                </a:lnTo>
                <a:lnTo>
                  <a:pt x="20595" y="352"/>
                </a:lnTo>
                <a:lnTo>
                  <a:pt x="19340" y="352"/>
                </a:lnTo>
                <a:lnTo>
                  <a:pt x="19340" y="1409"/>
                </a:lnTo>
                <a:close/>
              </a:path>
              <a:path w="21600" h="21600" extrusionOk="0">
                <a:moveTo>
                  <a:pt x="19340" y="2700"/>
                </a:moveTo>
                <a:lnTo>
                  <a:pt x="20595" y="2700"/>
                </a:lnTo>
                <a:lnTo>
                  <a:pt x="20595" y="1643"/>
                </a:lnTo>
                <a:lnTo>
                  <a:pt x="19340" y="1643"/>
                </a:lnTo>
                <a:lnTo>
                  <a:pt x="19340" y="2700"/>
                </a:lnTo>
                <a:close/>
              </a:path>
              <a:path w="21600" h="21600" extrusionOk="0">
                <a:moveTo>
                  <a:pt x="19340" y="4109"/>
                </a:moveTo>
                <a:lnTo>
                  <a:pt x="20595" y="4109"/>
                </a:lnTo>
                <a:lnTo>
                  <a:pt x="20595" y="3052"/>
                </a:lnTo>
                <a:lnTo>
                  <a:pt x="19340" y="3052"/>
                </a:lnTo>
                <a:lnTo>
                  <a:pt x="19340" y="4109"/>
                </a:lnTo>
                <a:close/>
              </a:path>
              <a:path w="21600" h="21600" extrusionOk="0">
                <a:moveTo>
                  <a:pt x="19340" y="5517"/>
                </a:moveTo>
                <a:lnTo>
                  <a:pt x="20595" y="5517"/>
                </a:lnTo>
                <a:lnTo>
                  <a:pt x="20595" y="4461"/>
                </a:lnTo>
                <a:lnTo>
                  <a:pt x="19340" y="4461"/>
                </a:lnTo>
                <a:lnTo>
                  <a:pt x="19340" y="5517"/>
                </a:lnTo>
                <a:close/>
              </a:path>
              <a:path w="21600" h="21600" extrusionOk="0">
                <a:moveTo>
                  <a:pt x="19340" y="6926"/>
                </a:moveTo>
                <a:lnTo>
                  <a:pt x="20595" y="6926"/>
                </a:lnTo>
                <a:lnTo>
                  <a:pt x="20595" y="5870"/>
                </a:lnTo>
                <a:lnTo>
                  <a:pt x="19340" y="5870"/>
                </a:lnTo>
                <a:lnTo>
                  <a:pt x="19340" y="6926"/>
                </a:lnTo>
                <a:close/>
              </a:path>
              <a:path w="21600" h="21600" extrusionOk="0">
                <a:moveTo>
                  <a:pt x="19340" y="8335"/>
                </a:moveTo>
                <a:lnTo>
                  <a:pt x="20595" y="8335"/>
                </a:lnTo>
                <a:lnTo>
                  <a:pt x="20595" y="7278"/>
                </a:lnTo>
                <a:lnTo>
                  <a:pt x="19340" y="7278"/>
                </a:lnTo>
                <a:lnTo>
                  <a:pt x="19340" y="8335"/>
                </a:lnTo>
                <a:close/>
              </a:path>
              <a:path w="21600" h="21600" extrusionOk="0">
                <a:moveTo>
                  <a:pt x="19340" y="9743"/>
                </a:moveTo>
                <a:lnTo>
                  <a:pt x="20595" y="9743"/>
                </a:lnTo>
                <a:lnTo>
                  <a:pt x="20595" y="8687"/>
                </a:lnTo>
                <a:lnTo>
                  <a:pt x="19340" y="8687"/>
                </a:lnTo>
                <a:lnTo>
                  <a:pt x="19340" y="9743"/>
                </a:lnTo>
                <a:close/>
              </a:path>
              <a:path w="21600" h="21600" extrusionOk="0">
                <a:moveTo>
                  <a:pt x="19340" y="11152"/>
                </a:moveTo>
                <a:lnTo>
                  <a:pt x="20595" y="11152"/>
                </a:lnTo>
                <a:lnTo>
                  <a:pt x="20595" y="10096"/>
                </a:lnTo>
                <a:lnTo>
                  <a:pt x="19340" y="10096"/>
                </a:lnTo>
                <a:lnTo>
                  <a:pt x="19340" y="11152"/>
                </a:lnTo>
                <a:close/>
              </a:path>
              <a:path w="21600" h="21600" extrusionOk="0">
                <a:moveTo>
                  <a:pt x="19340" y="12561"/>
                </a:moveTo>
                <a:lnTo>
                  <a:pt x="20595" y="12561"/>
                </a:lnTo>
                <a:lnTo>
                  <a:pt x="20595" y="11504"/>
                </a:lnTo>
                <a:lnTo>
                  <a:pt x="19340" y="11504"/>
                </a:lnTo>
                <a:lnTo>
                  <a:pt x="19340" y="12561"/>
                </a:lnTo>
                <a:close/>
              </a:path>
              <a:path w="21600" h="21600" extrusionOk="0">
                <a:moveTo>
                  <a:pt x="19340" y="13970"/>
                </a:moveTo>
                <a:lnTo>
                  <a:pt x="20595" y="13970"/>
                </a:lnTo>
                <a:lnTo>
                  <a:pt x="20595" y="12913"/>
                </a:lnTo>
                <a:lnTo>
                  <a:pt x="19340" y="12913"/>
                </a:lnTo>
                <a:lnTo>
                  <a:pt x="19340" y="13970"/>
                </a:lnTo>
                <a:close/>
              </a:path>
              <a:path w="21600" h="21600" extrusionOk="0">
                <a:moveTo>
                  <a:pt x="19340" y="15378"/>
                </a:moveTo>
                <a:lnTo>
                  <a:pt x="20595" y="15378"/>
                </a:lnTo>
                <a:lnTo>
                  <a:pt x="20595" y="14322"/>
                </a:lnTo>
                <a:lnTo>
                  <a:pt x="19340" y="14322"/>
                </a:lnTo>
                <a:lnTo>
                  <a:pt x="19340" y="15378"/>
                </a:lnTo>
                <a:close/>
              </a:path>
              <a:path w="21600" h="21600" extrusionOk="0">
                <a:moveTo>
                  <a:pt x="19340" y="16787"/>
                </a:moveTo>
                <a:lnTo>
                  <a:pt x="20595" y="16787"/>
                </a:lnTo>
                <a:lnTo>
                  <a:pt x="20595" y="15730"/>
                </a:lnTo>
                <a:lnTo>
                  <a:pt x="19340" y="15730"/>
                </a:lnTo>
                <a:lnTo>
                  <a:pt x="19340" y="16787"/>
                </a:lnTo>
                <a:close/>
              </a:path>
              <a:path w="21600" h="21600" extrusionOk="0">
                <a:moveTo>
                  <a:pt x="19340" y="18196"/>
                </a:moveTo>
                <a:lnTo>
                  <a:pt x="20595" y="18196"/>
                </a:lnTo>
                <a:lnTo>
                  <a:pt x="20595" y="17139"/>
                </a:lnTo>
                <a:lnTo>
                  <a:pt x="19340" y="17139"/>
                </a:lnTo>
                <a:lnTo>
                  <a:pt x="19340" y="18196"/>
                </a:lnTo>
                <a:close/>
              </a:path>
              <a:path w="21600" h="21600" extrusionOk="0">
                <a:moveTo>
                  <a:pt x="19340" y="19604"/>
                </a:moveTo>
                <a:lnTo>
                  <a:pt x="20595" y="19604"/>
                </a:lnTo>
                <a:lnTo>
                  <a:pt x="20595" y="18548"/>
                </a:lnTo>
                <a:lnTo>
                  <a:pt x="19340" y="18548"/>
                </a:lnTo>
                <a:lnTo>
                  <a:pt x="19340" y="19604"/>
                </a:lnTo>
                <a:close/>
              </a:path>
              <a:path w="21600" h="21600" extrusionOk="0">
                <a:moveTo>
                  <a:pt x="19340" y="21013"/>
                </a:moveTo>
                <a:lnTo>
                  <a:pt x="20595" y="21013"/>
                </a:lnTo>
                <a:lnTo>
                  <a:pt x="20595" y="19957"/>
                </a:lnTo>
                <a:lnTo>
                  <a:pt x="19340" y="19957"/>
                </a:lnTo>
                <a:lnTo>
                  <a:pt x="19340" y="21013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107EC57-7B93-4643-974F-18C17A6562D9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81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D1537F-FE9C-4FD7-BECE-5E075BD297E5}" type="slidenum">
              <a:rPr lang="en-US"/>
              <a:pPr/>
              <a:t>6</a:t>
            </a:fld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Business Concept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61988" y="1905000"/>
            <a:ext cx="6034087" cy="1524000"/>
          </a:xfrm>
        </p:spPr>
        <p:txBody>
          <a:bodyPr/>
          <a:lstStyle/>
          <a:p>
            <a:pPr eaLnBrk="1" hangingPunct="1"/>
            <a:r>
              <a:rPr lang="en-US" sz="2800" smtClean="0"/>
              <a:t>Summarize key technology, concept or strategy on which your business is based</a:t>
            </a:r>
          </a:p>
        </p:txBody>
      </p:sp>
      <p:pic>
        <p:nvPicPr>
          <p:cNvPr id="8198" name="Picture 6" descr="j0283209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419475" y="3213100"/>
            <a:ext cx="2520950" cy="2466975"/>
          </a:xfr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4A25487-7E83-4955-944F-D320682000C4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92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6627E3-8BAD-40C1-9904-A78B0FC2C2CD}" type="slidenum">
              <a:rPr lang="en-US"/>
              <a:pPr/>
              <a:t>7</a:t>
            </a:fld>
            <a:endParaRPr lang="en-US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Competition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661988" y="1905000"/>
            <a:ext cx="5386387" cy="1631950"/>
          </a:xfrm>
        </p:spPr>
        <p:txBody>
          <a:bodyPr/>
          <a:lstStyle/>
          <a:p>
            <a:pPr eaLnBrk="1" hangingPunct="1"/>
            <a:r>
              <a:rPr lang="en-US" sz="2800" smtClean="0"/>
              <a:t>Summarize competition</a:t>
            </a:r>
          </a:p>
          <a:p>
            <a:pPr eaLnBrk="1" hangingPunct="1"/>
            <a:r>
              <a:rPr lang="en-US" sz="2800" smtClean="0"/>
              <a:t>Outline your company’s competitive advantage</a:t>
            </a:r>
          </a:p>
        </p:txBody>
      </p:sp>
      <p:pic>
        <p:nvPicPr>
          <p:cNvPr id="9222" name="Picture 8" descr="j0212219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127875" y="188913"/>
            <a:ext cx="1746250" cy="1828800"/>
          </a:xfrm>
          <a:noFill/>
        </p:spPr>
      </p:pic>
      <p:sp>
        <p:nvSpPr>
          <p:cNvPr id="9223" name="Text Box 10"/>
          <p:cNvSpPr txBox="1">
            <a:spLocks noChangeArrowheads="1"/>
          </p:cNvSpPr>
          <p:nvPr/>
        </p:nvSpPr>
        <p:spPr bwMode="auto">
          <a:xfrm>
            <a:off x="3384550" y="3500438"/>
            <a:ext cx="3214688" cy="457200"/>
          </a:xfrm>
          <a:prstGeom prst="rect">
            <a:avLst/>
          </a:prstGeom>
          <a:solidFill>
            <a:srgbClr val="FF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/>
              <a:t>Know your competitors!</a:t>
            </a:r>
          </a:p>
        </p:txBody>
      </p:sp>
      <p:sp>
        <p:nvSpPr>
          <p:cNvPr id="9224" name="Line 14"/>
          <p:cNvSpPr>
            <a:spLocks noChangeShapeType="1"/>
          </p:cNvSpPr>
          <p:nvPr/>
        </p:nvSpPr>
        <p:spPr bwMode="auto">
          <a:xfrm>
            <a:off x="1116013" y="3392488"/>
            <a:ext cx="367188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BB20B9B-CCDF-493B-9823-90A2120D81FA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EA6C83-538C-45E7-9F31-25AB187FEF84}" type="slidenum">
              <a:rPr lang="en-US"/>
              <a:pPr/>
              <a:t>8</a:t>
            </a:fld>
            <a:endParaRPr lang="en-US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Goals &amp; Objectives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Five-year goals</a:t>
            </a:r>
          </a:p>
          <a:p>
            <a:pPr lvl="1" eaLnBrk="1" hangingPunct="1"/>
            <a:r>
              <a:rPr lang="en-US" smtClean="0"/>
              <a:t>State specific measurable objectives </a:t>
            </a:r>
          </a:p>
          <a:p>
            <a:pPr lvl="1" eaLnBrk="1" hangingPunct="1"/>
            <a:r>
              <a:rPr lang="en-US" smtClean="0"/>
              <a:t>State market share objectives</a:t>
            </a:r>
          </a:p>
          <a:p>
            <a:pPr lvl="1" eaLnBrk="1" hangingPunct="1"/>
            <a:r>
              <a:rPr lang="en-US" smtClean="0"/>
              <a:t>State revenue/profitability objectives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E6C7A5B-5902-453D-985E-38880D2772CE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1126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5F4513-BDB9-4F5A-A316-7D37CDB2404E}" type="slidenum">
              <a:rPr lang="en-US"/>
              <a:pPr/>
              <a:t>9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Financial Plan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647700" y="2600325"/>
            <a:ext cx="5746750" cy="3432175"/>
          </a:xfrm>
        </p:spPr>
        <p:txBody>
          <a:bodyPr/>
          <a:lstStyle/>
          <a:p>
            <a:pPr eaLnBrk="1" hangingPunct="1"/>
            <a:r>
              <a:rPr lang="en-US" sz="2800" smtClean="0"/>
              <a:t>High-level financial plan that defines financial model, pricing assumptions, and reviews yearly expected sales and profits for the next three years.</a:t>
            </a:r>
          </a:p>
          <a:p>
            <a:pPr eaLnBrk="1" hangingPunct="1"/>
            <a:r>
              <a:rPr lang="en-US" sz="2800" smtClean="0"/>
              <a:t>Use several slides to cover this material appropriately.</a:t>
            </a:r>
          </a:p>
        </p:txBody>
      </p:sp>
      <p:pic>
        <p:nvPicPr>
          <p:cNvPr id="11270" name="Picture 8" descr="j0222015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127875" y="404813"/>
            <a:ext cx="1779588" cy="1787525"/>
          </a:xfrm>
          <a:noFill/>
        </p:spPr>
      </p:pic>
      <p:sp>
        <p:nvSpPr>
          <p:cNvPr id="11271" name="Line 11"/>
          <p:cNvSpPr>
            <a:spLocks noChangeShapeType="1"/>
          </p:cNvSpPr>
          <p:nvPr/>
        </p:nvSpPr>
        <p:spPr bwMode="auto">
          <a:xfrm flipH="1">
            <a:off x="5543550" y="1844675"/>
            <a:ext cx="1873250" cy="936625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AutoShape 13"/>
          <p:cNvSpPr>
            <a:spLocks noChangeArrowheads="1"/>
          </p:cNvSpPr>
          <p:nvPr/>
        </p:nvSpPr>
        <p:spPr bwMode="auto">
          <a:xfrm>
            <a:off x="6732588" y="5408613"/>
            <a:ext cx="1836737" cy="1089025"/>
          </a:xfrm>
          <a:prstGeom prst="rightArrow">
            <a:avLst>
              <a:gd name="adj1" fmla="val 50000"/>
              <a:gd name="adj2" fmla="val 42165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usiness Plan">
  <a:themeElements>
    <a:clrScheme name="Business Plan 1">
      <a:dk1>
        <a:srgbClr val="000000"/>
      </a:dk1>
      <a:lt1>
        <a:srgbClr val="EAEAEA"/>
      </a:lt1>
      <a:dk2>
        <a:srgbClr val="00763B"/>
      </a:dk2>
      <a:lt2>
        <a:srgbClr val="FFFFCC"/>
      </a:lt2>
      <a:accent1>
        <a:srgbClr val="CC6600"/>
      </a:accent1>
      <a:accent2>
        <a:srgbClr val="FF9900"/>
      </a:accent2>
      <a:accent3>
        <a:srgbClr val="AABDAF"/>
      </a:accent3>
      <a:accent4>
        <a:srgbClr val="C8C8C8"/>
      </a:accent4>
      <a:accent5>
        <a:srgbClr val="E2B8AA"/>
      </a:accent5>
      <a:accent6>
        <a:srgbClr val="E78A00"/>
      </a:accent6>
      <a:hlink>
        <a:srgbClr val="CC3300"/>
      </a:hlink>
      <a:folHlink>
        <a:srgbClr val="71BB96"/>
      </a:folHlink>
    </a:clrScheme>
    <a:fontScheme name="Business Pl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usiness Plan 1">
        <a:dk1>
          <a:srgbClr val="000000"/>
        </a:dk1>
        <a:lt1>
          <a:srgbClr val="EAEAEA"/>
        </a:lt1>
        <a:dk2>
          <a:srgbClr val="00763B"/>
        </a:dk2>
        <a:lt2>
          <a:srgbClr val="FFFFCC"/>
        </a:lt2>
        <a:accent1>
          <a:srgbClr val="CC6600"/>
        </a:accent1>
        <a:accent2>
          <a:srgbClr val="FF9900"/>
        </a:accent2>
        <a:accent3>
          <a:srgbClr val="AABDAF"/>
        </a:accent3>
        <a:accent4>
          <a:srgbClr val="C8C8C8"/>
        </a:accent4>
        <a:accent5>
          <a:srgbClr val="E2B8AA"/>
        </a:accent5>
        <a:accent6>
          <a:srgbClr val="E78A00"/>
        </a:accent6>
        <a:hlink>
          <a:srgbClr val="CC3300"/>
        </a:hlink>
        <a:folHlink>
          <a:srgbClr val="71BB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Plan 2">
        <a:dk1>
          <a:srgbClr val="000000"/>
        </a:dk1>
        <a:lt1>
          <a:srgbClr val="FFFFFF"/>
        </a:lt1>
        <a:dk2>
          <a:srgbClr val="006633"/>
        </a:dk2>
        <a:lt2>
          <a:srgbClr val="FFFFFF"/>
        </a:lt2>
        <a:accent1>
          <a:srgbClr val="009999"/>
        </a:accent1>
        <a:accent2>
          <a:srgbClr val="8263A2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755992"/>
        </a:accent6>
        <a:hlink>
          <a:srgbClr val="0665C6"/>
        </a:hlink>
        <a:folHlink>
          <a:srgbClr val="71BB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Plan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Plan 4">
        <a:dk1>
          <a:srgbClr val="271A0D"/>
        </a:dk1>
        <a:lt1>
          <a:srgbClr val="EAEAEA"/>
        </a:lt1>
        <a:dk2>
          <a:srgbClr val="996633"/>
        </a:dk2>
        <a:lt2>
          <a:srgbClr val="FFFFCC"/>
        </a:lt2>
        <a:accent1>
          <a:srgbClr val="CC6600"/>
        </a:accent1>
        <a:accent2>
          <a:srgbClr val="FF9900"/>
        </a:accent2>
        <a:accent3>
          <a:srgbClr val="CAB8AD"/>
        </a:accent3>
        <a:accent4>
          <a:srgbClr val="C8C8C8"/>
        </a:accent4>
        <a:accent5>
          <a:srgbClr val="E2B8AA"/>
        </a:accent5>
        <a:accent6>
          <a:srgbClr val="E78A00"/>
        </a:accent6>
        <a:hlink>
          <a:srgbClr val="CC3300"/>
        </a:hlink>
        <a:folHlink>
          <a:srgbClr val="CA956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Plan 5">
        <a:dk1>
          <a:srgbClr val="001428"/>
        </a:dk1>
        <a:lt1>
          <a:srgbClr val="DDDDDD"/>
        </a:lt1>
        <a:dk2>
          <a:srgbClr val="336699"/>
        </a:dk2>
        <a:lt2>
          <a:srgbClr val="CCFFCC"/>
        </a:lt2>
        <a:accent1>
          <a:srgbClr val="009999"/>
        </a:accent1>
        <a:accent2>
          <a:srgbClr val="8263A2"/>
        </a:accent2>
        <a:accent3>
          <a:srgbClr val="ADB8CA"/>
        </a:accent3>
        <a:accent4>
          <a:srgbClr val="BDBDBD"/>
        </a:accent4>
        <a:accent5>
          <a:srgbClr val="AACACA"/>
        </a:accent5>
        <a:accent6>
          <a:srgbClr val="755992"/>
        </a:accent6>
        <a:hlink>
          <a:srgbClr val="0665C6"/>
        </a:hlink>
        <a:folHlink>
          <a:srgbClr val="699BC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Plan</Template>
  <TotalTime>138</TotalTime>
  <Words>325</Words>
  <Application>Microsoft PowerPoint</Application>
  <PresentationFormat>On-screen Show (4:3)</PresentationFormat>
  <Paragraphs>81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Times New Roman</vt:lpstr>
      <vt:lpstr>Arial</vt:lpstr>
      <vt:lpstr>Wingdings</vt:lpstr>
      <vt:lpstr>Business Plan</vt:lpstr>
      <vt:lpstr>Business Plan</vt:lpstr>
      <vt:lpstr>Mission Statement</vt:lpstr>
      <vt:lpstr>The Team</vt:lpstr>
      <vt:lpstr>Market Summary</vt:lpstr>
      <vt:lpstr>Opportunities</vt:lpstr>
      <vt:lpstr>Business Concept</vt:lpstr>
      <vt:lpstr>Competition</vt:lpstr>
      <vt:lpstr>Goals &amp; Objectives</vt:lpstr>
      <vt:lpstr>Financial Plan</vt:lpstr>
      <vt:lpstr>Resource Requirements</vt:lpstr>
      <vt:lpstr>Risks &amp; Rewards</vt:lpstr>
      <vt:lpstr>Company Make-up</vt:lpstr>
      <vt:lpstr>Key Issues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Boss</dc:creator>
  <cp:lastModifiedBy>PCM</cp:lastModifiedBy>
  <cp:revision>11</cp:revision>
  <cp:lastPrinted>1601-01-01T00:00:00Z</cp:lastPrinted>
  <dcterms:created xsi:type="dcterms:W3CDTF">1601-01-01T00:00:00Z</dcterms:created>
  <dcterms:modified xsi:type="dcterms:W3CDTF">2007-03-31T16:43:12Z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