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33"/>
    <a:srgbClr val="71BB96"/>
    <a:srgbClr val="0020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0" autoAdjust="0"/>
    <p:restoredTop sz="94595" autoAdjust="0"/>
  </p:normalViewPr>
  <p:slideViewPr>
    <p:cSldViewPr>
      <p:cViewPr>
        <p:scale>
          <a:sx n="66" d="100"/>
          <a:sy n="66" d="100"/>
        </p:scale>
        <p:origin x="-63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7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9FA0BD1-888E-441E-9C71-E60824117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AACC8B4-9E77-4E68-BF1E-E9C752D72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5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633208-79C7-439B-B96A-B51A2C2CDAA1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B226E-A286-446A-8B60-8D6EB2985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FCA47-88AB-40BA-A1FF-A17D8FD09622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D10B-C881-414D-B257-50C4434D7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0694-CB09-4EDA-8287-CB27746371AC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F07B-71FB-4DB0-88DE-DAF19A818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ED9BB-479E-4D26-9C8A-D67008BE2444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06A47-BEA8-447A-ABA9-E270BCAB4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F3922-6CC0-4CCF-AF2F-98833080CBE7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0D054-3B02-4DEC-8AC3-7228CDCD3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25D8D-FB76-48CF-AD9C-773CDD414D01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59C2-08E8-415E-AE22-9C07E07D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9F593-A362-490F-9573-8230C4663BD1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2DB5-2C68-4344-B305-33AA6DB9C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7E9B9-3AF6-4E7B-BAE6-DDC092F86767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95992-BC7E-4C77-BB0F-F34F01B77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64FA-F16C-48BC-A8AC-B973B82C50A6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21B1C-0B10-4EBB-B048-ADE745BF1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F54C-6605-424B-95FC-04B2B8C61599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4815B-65AE-4A80-B304-62E61D5C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BC079-E97E-4815-93B2-408894F971A9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9ACA2-2271-4278-8EA5-2ACA5FAEE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440-1D67-4FF3-A52A-8EE4AFD378AC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88645-232A-4BCE-8193-EF3993104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grpSp>
        <p:nvGrpSpPr>
          <p:cNvPr id="1027" name="Group 11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2" name="Freeform 3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4" name="AutoShape 5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B4DF9096-D7FA-4241-BC84-433B88EF22DA}" type="datetime1">
              <a:rPr lang="en-US"/>
              <a:pPr>
                <a:defRPr/>
              </a:pPr>
              <a:t>3/31/2007</a:t>
            </a:fld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E11E74-81A6-4BFF-BD01-1A63EC76E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36FA00-2D8E-4537-BC51-197B89048BAA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075" name="Rectangle 1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FE006-08BB-4E9A-AFDC-22DE48F88FA9}" type="slidenum">
              <a:rPr lang="en-US"/>
              <a:pPr/>
              <a:t>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 Plan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Rodney’s Video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8BF48B-1241-4FE1-A72F-8769538309BB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752BC-0398-4D10-9F0E-E1EE79D00C52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Requirements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 requirements</a:t>
            </a:r>
          </a:p>
          <a:p>
            <a:pPr eaLnBrk="1" hangingPunct="1"/>
            <a:r>
              <a:rPr lang="en-US" smtClean="0"/>
              <a:t>Personnel requirements</a:t>
            </a:r>
          </a:p>
          <a:p>
            <a:pPr eaLnBrk="1" hangingPunct="1"/>
            <a:r>
              <a:rPr lang="en-US" smtClean="0"/>
              <a:t>Resource requirements</a:t>
            </a:r>
          </a:p>
          <a:p>
            <a:pPr lvl="1" eaLnBrk="1" hangingPunct="1"/>
            <a:r>
              <a:rPr lang="en-US" smtClean="0"/>
              <a:t>Financial, distribution, promotion, etc.</a:t>
            </a:r>
          </a:p>
          <a:p>
            <a:pPr eaLnBrk="1" hangingPunct="1"/>
            <a:r>
              <a:rPr lang="en-US" smtClean="0"/>
              <a:t>External requirements</a:t>
            </a:r>
          </a:p>
          <a:p>
            <a:pPr lvl="1" eaLnBrk="1" hangingPunct="1"/>
            <a:r>
              <a:rPr lang="en-US" smtClean="0"/>
              <a:t>Products/services/technology required to be purchased outside company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DFE433-19B9-497B-B734-028896F1337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B2876-1F37-472F-893D-272AE2F832A1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 &amp; Rewards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6610350" cy="3324225"/>
          </a:xfrm>
        </p:spPr>
        <p:txBody>
          <a:bodyPr/>
          <a:lstStyle/>
          <a:p>
            <a:pPr eaLnBrk="1" hangingPunct="1"/>
            <a:r>
              <a:rPr lang="en-US" sz="2800" smtClean="0"/>
              <a:t>Risks</a:t>
            </a:r>
          </a:p>
          <a:p>
            <a:pPr lvl="1" eaLnBrk="1" hangingPunct="1"/>
            <a:r>
              <a:rPr lang="en-US" sz="2400" smtClean="0"/>
              <a:t>Summarize risks of proposed project</a:t>
            </a:r>
          </a:p>
          <a:p>
            <a:pPr eaLnBrk="1" hangingPunct="1"/>
            <a:r>
              <a:rPr lang="en-US" sz="2800" smtClean="0"/>
              <a:t>Addressing risk</a:t>
            </a:r>
          </a:p>
          <a:p>
            <a:pPr lvl="1" eaLnBrk="1" hangingPunct="1"/>
            <a:r>
              <a:rPr lang="en-US" sz="2400" smtClean="0"/>
              <a:t>Summarize how risks will be addressed </a:t>
            </a:r>
          </a:p>
          <a:p>
            <a:pPr eaLnBrk="1" hangingPunct="1"/>
            <a:r>
              <a:rPr lang="en-US" sz="2800" smtClean="0"/>
              <a:t>Rewards</a:t>
            </a:r>
          </a:p>
          <a:p>
            <a:pPr lvl="1" eaLnBrk="1" hangingPunct="1"/>
            <a:r>
              <a:rPr lang="en-US" sz="2400" smtClean="0"/>
              <a:t>Estimate expected pay-off, particularly if seeking funding</a:t>
            </a:r>
          </a:p>
        </p:txBody>
      </p:sp>
      <p:pic>
        <p:nvPicPr>
          <p:cNvPr id="13318" name="Picture 8" descr="j033236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56438" y="260350"/>
            <a:ext cx="1830387" cy="1474788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4886C2-26BD-4C0F-970F-C4EABB911E58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473D7-7D03-424B-9B85-639DB8D69220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Text Box 14"/>
          <p:cNvSpPr txBox="1">
            <a:spLocks noChangeArrowheads="1"/>
          </p:cNvSpPr>
          <p:nvPr/>
        </p:nvSpPr>
        <p:spPr bwMode="auto">
          <a:xfrm>
            <a:off x="3492500" y="1736725"/>
            <a:ext cx="7096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CIO</a:t>
            </a: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3419475" y="2241550"/>
            <a:ext cx="13176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President</a:t>
            </a: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3455988" y="2781300"/>
            <a:ext cx="19685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Vice President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2838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Treasurer/Accountant</a:t>
            </a:r>
          </a:p>
        </p:txBody>
      </p:sp>
      <p:sp>
        <p:nvSpPr>
          <p:cNvPr id="14344" name="Rectangle 20"/>
          <p:cNvSpPr>
            <a:spLocks noGrp="1" noChangeArrowheads="1"/>
          </p:cNvSpPr>
          <p:nvPr>
            <p:ph type="title"/>
          </p:nvPr>
        </p:nvSpPr>
        <p:spPr>
          <a:xfrm>
            <a:off x="1905000" y="33338"/>
            <a:ext cx="7086600" cy="949325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Company Make-up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4695825" y="4276725"/>
            <a:ext cx="13176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Historian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A46A54-3A17-450A-AA45-06F832EE0747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5C179-758A-4CF4-92E3-BF8F78ACFB64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Near term</a:t>
            </a:r>
          </a:p>
          <a:p>
            <a:pPr lvl="1" eaLnBrk="1" hangingPunct="1"/>
            <a:r>
              <a:rPr lang="en-US" smtClean="0"/>
              <a:t>Isolate key decisions and issues that need immediate or near-term resolution</a:t>
            </a:r>
          </a:p>
          <a:p>
            <a:pPr eaLnBrk="1" hangingPunct="1"/>
            <a:r>
              <a:rPr lang="en-US" smtClean="0"/>
              <a:t>Long term</a:t>
            </a:r>
          </a:p>
          <a:p>
            <a:pPr lvl="1" eaLnBrk="1" hangingPunct="1"/>
            <a:r>
              <a:rPr lang="en-US" smtClean="0"/>
              <a:t>Isolate issues needing long-term resolution</a:t>
            </a:r>
          </a:p>
          <a:p>
            <a:pPr lvl="1" eaLnBrk="1" hangingPunct="1"/>
            <a:r>
              <a:rPr lang="en-US" smtClean="0"/>
              <a:t>State consequences of decision postponement</a:t>
            </a:r>
          </a:p>
          <a:p>
            <a:pPr eaLnBrk="1" hangingPunct="1"/>
            <a:r>
              <a:rPr lang="en-US" smtClean="0"/>
              <a:t>If you are seeking funding, state specifics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5573C8-603E-4EB7-B35E-23AAE1C354F5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21594-8FC6-4FCF-84D5-04F0C384A12B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Mission Statement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6502400" cy="2387600"/>
          </a:xfrm>
        </p:spPr>
        <p:txBody>
          <a:bodyPr/>
          <a:lstStyle/>
          <a:p>
            <a:pPr eaLnBrk="1" hangingPunct="1"/>
            <a:r>
              <a:rPr lang="en-US" sz="2800" smtClean="0"/>
              <a:t>A clear statement of your company’s long-term mission.  Try to use words that will help direct the growth of your company, but be as concise as possible. </a:t>
            </a:r>
          </a:p>
        </p:txBody>
      </p:sp>
      <p:pic>
        <p:nvPicPr>
          <p:cNvPr id="4102" name="Picture 6" descr="business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488238" y="296863"/>
            <a:ext cx="1435100" cy="1884362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CC1034-9F0B-437E-B827-295A675EF117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9BF1A5-79A1-4B23-8695-29FB187B6277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Team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CEO and key management by name</a:t>
            </a:r>
          </a:p>
          <a:p>
            <a:pPr eaLnBrk="1" hangingPunct="1"/>
            <a:r>
              <a:rPr lang="en-US" smtClean="0"/>
              <a:t>Include previous accomplishments to show these are people with a record of success</a:t>
            </a:r>
          </a:p>
          <a:p>
            <a:pPr eaLnBrk="1" hangingPunct="1"/>
            <a:r>
              <a:rPr lang="en-US" smtClean="0"/>
              <a:t>Summarize number of years of experience in this field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F7222E-A803-4078-9739-45733CEB0D7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36728-59B6-4F6D-8BD1-AB53367DD471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Summary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Market: past, present, &amp; future:</a:t>
            </a:r>
          </a:p>
          <a:p>
            <a:pPr lvl="1" eaLnBrk="1" hangingPunct="1"/>
            <a:r>
              <a:rPr lang="en-US" smtClean="0"/>
              <a:t>Review those changes in market share, leadership, players, market shifts, costs, pricing, or competition that provide the opportunity for your company’s success.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6BB4F4-68B3-4E90-ABE8-83EADA018F2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971C6-BB72-4E2C-B012-326A4FC4E395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Opportunities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and opportunities:</a:t>
            </a:r>
          </a:p>
          <a:p>
            <a:pPr lvl="1" eaLnBrk="1" hangingPunct="1"/>
            <a:r>
              <a:rPr lang="en-US" smtClean="0"/>
              <a:t>State consumer problems, and define nature of product/service opportunities created by those problems.</a:t>
            </a:r>
          </a:p>
        </p:txBody>
      </p:sp>
      <p:sp>
        <p:nvSpPr>
          <p:cNvPr id="7174" name="Film"/>
          <p:cNvSpPr>
            <a:spLocks noEditPoints="1" noChangeArrowheads="1"/>
          </p:cNvSpPr>
          <p:nvPr/>
        </p:nvSpPr>
        <p:spPr bwMode="auto">
          <a:xfrm>
            <a:off x="250825" y="4149725"/>
            <a:ext cx="1296988" cy="2319338"/>
          </a:xfrm>
          <a:custGeom>
            <a:avLst/>
            <a:gdLst>
              <a:gd name="T0" fmla="*/ 0 w 21600"/>
              <a:gd name="T1" fmla="*/ 0 h 21600"/>
              <a:gd name="T2" fmla="*/ 648494 w 21600"/>
              <a:gd name="T3" fmla="*/ 0 h 21600"/>
              <a:gd name="T4" fmla="*/ 1296988 w 21600"/>
              <a:gd name="T5" fmla="*/ 0 h 21600"/>
              <a:gd name="T6" fmla="*/ 1296988 w 21600"/>
              <a:gd name="T7" fmla="*/ 1159669 h 21600"/>
              <a:gd name="T8" fmla="*/ 1296988 w 21600"/>
              <a:gd name="T9" fmla="*/ 2319338 h 21600"/>
              <a:gd name="T10" fmla="*/ 648494 w 21600"/>
              <a:gd name="T11" fmla="*/ 2319338 h 21600"/>
              <a:gd name="T12" fmla="*/ 0 w 21600"/>
              <a:gd name="T13" fmla="*/ 2319338 h 21600"/>
              <a:gd name="T14" fmla="*/ 0 w 21600"/>
              <a:gd name="T15" fmla="*/ 11596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960 w 21600"/>
              <a:gd name="T25" fmla="*/ 8129 h 21600"/>
              <a:gd name="T26" fmla="*/ 17079 w 21600"/>
              <a:gd name="T27" fmla="*/ 1342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07EC57-7B93-4643-974F-18C17A6562D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1537F-FE9C-4FD7-BECE-5E075BD297E5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 Concept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6034087" cy="1524000"/>
          </a:xfrm>
        </p:spPr>
        <p:txBody>
          <a:bodyPr/>
          <a:lstStyle/>
          <a:p>
            <a:pPr eaLnBrk="1" hangingPunct="1"/>
            <a:r>
              <a:rPr lang="en-US" sz="2800" smtClean="0"/>
              <a:t>Summarize key technology, concept or strategy on which your business is based</a:t>
            </a:r>
          </a:p>
        </p:txBody>
      </p:sp>
      <p:pic>
        <p:nvPicPr>
          <p:cNvPr id="8198" name="Picture 6" descr="j0283209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3213100"/>
            <a:ext cx="2520950" cy="246697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A25487-7E83-4955-944F-D320682000C4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627E3-8BAD-40C1-9904-A78B0FC2C2CD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Competition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5386387" cy="1631950"/>
          </a:xfrm>
        </p:spPr>
        <p:txBody>
          <a:bodyPr/>
          <a:lstStyle/>
          <a:p>
            <a:pPr eaLnBrk="1" hangingPunct="1"/>
            <a:r>
              <a:rPr lang="en-US" sz="2800" smtClean="0"/>
              <a:t>Summarize competition</a:t>
            </a:r>
          </a:p>
          <a:p>
            <a:pPr eaLnBrk="1" hangingPunct="1"/>
            <a:r>
              <a:rPr lang="en-US" sz="2800" smtClean="0"/>
              <a:t>Outline your company’s competitive advantage</a:t>
            </a:r>
          </a:p>
        </p:txBody>
      </p:sp>
      <p:pic>
        <p:nvPicPr>
          <p:cNvPr id="9222" name="Picture 8" descr="j0212219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27875" y="188913"/>
            <a:ext cx="1746250" cy="1828800"/>
          </a:xfrm>
          <a:noFill/>
        </p:spPr>
      </p:pic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3384550" y="3500438"/>
            <a:ext cx="3214688" cy="457200"/>
          </a:xfrm>
          <a:prstGeom prst="rect">
            <a:avLst/>
          </a:prstGeom>
          <a:solidFill>
            <a:srgbClr val="FF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/>
              <a:t>Know your competitors!</a:t>
            </a:r>
          </a:p>
        </p:txBody>
      </p:sp>
      <p:sp>
        <p:nvSpPr>
          <p:cNvPr id="9224" name="Line 14"/>
          <p:cNvSpPr>
            <a:spLocks noChangeShapeType="1"/>
          </p:cNvSpPr>
          <p:nvPr/>
        </p:nvSpPr>
        <p:spPr bwMode="auto">
          <a:xfrm>
            <a:off x="1116013" y="3392488"/>
            <a:ext cx="36718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B20B9B-CCDF-493B-9823-90A2120D81FA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EA6C83-538C-45E7-9F31-25AB187FEF84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&amp; Objectives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Five-year goals</a:t>
            </a:r>
          </a:p>
          <a:p>
            <a:pPr lvl="1" eaLnBrk="1" hangingPunct="1"/>
            <a:r>
              <a:rPr lang="en-US" smtClean="0"/>
              <a:t>State specific measurable objectives </a:t>
            </a:r>
          </a:p>
          <a:p>
            <a:pPr lvl="1" eaLnBrk="1" hangingPunct="1"/>
            <a:r>
              <a:rPr lang="en-US" smtClean="0"/>
              <a:t>State market share objectives</a:t>
            </a:r>
          </a:p>
          <a:p>
            <a:pPr lvl="1" eaLnBrk="1" hangingPunct="1"/>
            <a:r>
              <a:rPr lang="en-US" smtClean="0"/>
              <a:t>State revenue/profitability objectives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6C7A5B-5902-453D-985E-38880D2772CE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F4513-BDB9-4F5A-A316-7D37CDB2404E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Plan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2600325"/>
            <a:ext cx="5746750" cy="3432175"/>
          </a:xfrm>
        </p:spPr>
        <p:txBody>
          <a:bodyPr/>
          <a:lstStyle/>
          <a:p>
            <a:pPr eaLnBrk="1" hangingPunct="1"/>
            <a:r>
              <a:rPr lang="en-US" sz="2800" smtClean="0"/>
              <a:t>High-level financial plan that defines financial model, pricing assumptions, and reviews yearly expected sales and profits for the next three years.</a:t>
            </a:r>
          </a:p>
          <a:p>
            <a:pPr eaLnBrk="1" hangingPunct="1"/>
            <a:r>
              <a:rPr lang="en-US" sz="2800" smtClean="0"/>
              <a:t>Use several slides to cover this material appropriately.</a:t>
            </a:r>
          </a:p>
        </p:txBody>
      </p:sp>
      <p:pic>
        <p:nvPicPr>
          <p:cNvPr id="11270" name="Picture 8" descr="j022201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27875" y="404813"/>
            <a:ext cx="1779588" cy="1787525"/>
          </a:xfrm>
          <a:noFill/>
        </p:spPr>
      </p:pic>
      <p:sp>
        <p:nvSpPr>
          <p:cNvPr id="11271" name="Line 11"/>
          <p:cNvSpPr>
            <a:spLocks noChangeShapeType="1"/>
          </p:cNvSpPr>
          <p:nvPr/>
        </p:nvSpPr>
        <p:spPr bwMode="auto">
          <a:xfrm flipH="1">
            <a:off x="5543550" y="1844675"/>
            <a:ext cx="187325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AutoShape 13"/>
          <p:cNvSpPr>
            <a:spLocks noChangeArrowheads="1"/>
          </p:cNvSpPr>
          <p:nvPr/>
        </p:nvSpPr>
        <p:spPr bwMode="auto">
          <a:xfrm>
            <a:off x="6732588" y="5408613"/>
            <a:ext cx="1836737" cy="1089025"/>
          </a:xfrm>
          <a:prstGeom prst="rightArrow">
            <a:avLst>
              <a:gd name="adj1" fmla="val 50000"/>
              <a:gd name="adj2" fmla="val 4216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138</TotalTime>
  <Words>325</Words>
  <Application>Microsoft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Business Plan</vt:lpstr>
      <vt:lpstr>Business Plan</vt:lpstr>
      <vt:lpstr>Mission Statement</vt:lpstr>
      <vt:lpstr>The Team</vt:lpstr>
      <vt:lpstr>Market Summary</vt:lpstr>
      <vt:lpstr>Opportunities</vt:lpstr>
      <vt:lpstr>Business Concept</vt:lpstr>
      <vt:lpstr>Competition</vt:lpstr>
      <vt:lpstr>Goals &amp; Objectives</vt:lpstr>
      <vt:lpstr>Financial Plan</vt:lpstr>
      <vt:lpstr>Resource Requirements</vt:lpstr>
      <vt:lpstr>Risks &amp; Rewards</vt:lpstr>
      <vt:lpstr>Company Make-up</vt:lpstr>
      <vt:lpstr>Key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11</cp:revision>
  <cp:lastPrinted>1601-01-01T00:00:00Z</cp:lastPrinted>
  <dcterms:created xsi:type="dcterms:W3CDTF">1601-01-01T00:00:00Z</dcterms:created>
  <dcterms:modified xsi:type="dcterms:W3CDTF">2007-03-31T16:43:12Z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