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</p:sldIdLst>
  <p:sldSz cx="9144000" cy="6858000" type="screen4x3"/>
  <p:notesSz cx="6858000" cy="9180513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6666"/>
    <a:srgbClr val="CBCBCB"/>
    <a:srgbClr val="F8F8F8"/>
    <a:srgbClr val="393939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595" autoAdjust="0"/>
  </p:normalViewPr>
  <p:slideViewPr>
    <p:cSldViewPr>
      <p:cViewPr varScale="1">
        <p:scale>
          <a:sx n="79" d="100"/>
          <a:sy n="79" d="100"/>
        </p:scale>
        <p:origin x="-2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46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794" tIns="44897" rIns="89794" bIns="44897" numCol="1" anchor="t" anchorCtr="0" compatLnSpc="1">
            <a:prstTxWarp prst="textNoShape">
              <a:avLst/>
            </a:prstTxWarp>
          </a:bodyPr>
          <a:lstStyle>
            <a:lvl1pPr defTabSz="89852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9538" y="0"/>
            <a:ext cx="2938462" cy="446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794" tIns="44897" rIns="89794" bIns="44897" numCol="1" anchor="t" anchorCtr="0" compatLnSpc="1">
            <a:prstTxWarp prst="textNoShape">
              <a:avLst/>
            </a:prstTxWarp>
          </a:bodyPr>
          <a:lstStyle>
            <a:lvl1pPr algn="r" defTabSz="89852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9025"/>
            <a:ext cx="2938463" cy="446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794" tIns="44897" rIns="89794" bIns="44897" numCol="1" anchor="b" anchorCtr="0" compatLnSpc="1">
            <a:prstTxWarp prst="textNoShape">
              <a:avLst/>
            </a:prstTxWarp>
          </a:bodyPr>
          <a:lstStyle>
            <a:lvl1pPr defTabSz="898525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9538" y="8709025"/>
            <a:ext cx="2938462" cy="4460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794" tIns="44897" rIns="89794" bIns="44897" numCol="1" anchor="b" anchorCtr="0" compatLnSpc="1">
            <a:prstTxWarp prst="textNoShape">
              <a:avLst/>
            </a:prstTxWarp>
          </a:bodyPr>
          <a:lstStyle>
            <a:lvl1pPr algn="r" defTabSz="898525" eaLnBrk="0" hangingPunct="0">
              <a:defRPr sz="1200"/>
            </a:lvl1pPr>
          </a:lstStyle>
          <a:p>
            <a:fld id="{E4740FEB-88FB-4FB1-A2F3-2075FFE332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85C0998-41F2-4232-A922-3095E68050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Sprite 10"/>
          <p:cNvPicPr>
            <a:picLocks noChangeAspect="1" noChangeArrowheads="1"/>
          </p:cNvPicPr>
          <p:nvPr/>
        </p:nvPicPr>
        <p:blipFill>
          <a:blip r:embed="rId2"/>
          <a:srcRect l="-35" r="415" b="1929"/>
          <a:stretch>
            <a:fillRect/>
          </a:stretch>
        </p:blipFill>
        <p:spPr bwMode="auto">
          <a:xfrm>
            <a:off x="-3175" y="2895600"/>
            <a:ext cx="9147175" cy="11303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895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0"/>
            <a:ext cx="1905000" cy="457200"/>
          </a:xfrm>
        </p:spPr>
        <p:txBody>
          <a:bodyPr anchor="t"/>
          <a:lstStyle>
            <a:lvl1pPr>
              <a:defRPr/>
            </a:lvl1pPr>
          </a:lstStyle>
          <a:p>
            <a:fld id="{EDFA4B63-7200-4616-B884-3A6062572302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0"/>
            <a:ext cx="2895600" cy="457200"/>
          </a:xfrm>
        </p:spPr>
        <p:txBody>
          <a:bodyPr anchor="t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0"/>
            <a:ext cx="1905000" cy="457200"/>
          </a:xfrm>
        </p:spPr>
        <p:txBody>
          <a:bodyPr anchor="t"/>
          <a:lstStyle>
            <a:lvl1pPr>
              <a:defRPr/>
            </a:lvl1pPr>
          </a:lstStyle>
          <a:p>
            <a:fld id="{F7F1F7EC-FDF3-46E5-B46E-8EA98E4547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4025900"/>
            <a:ext cx="9142413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2743200"/>
            <a:ext cx="9142413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EF14D6-28CA-4724-BD93-6D25C72C62DD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DE47B-74B7-411D-A001-54BF56F686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0"/>
            <a:ext cx="21717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3627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B35C3E-E84E-4549-971A-118C18CE0686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4C351-2BB2-4320-9DCF-42A07E697C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F6426D2-5E6E-4C39-A8F7-9F6D4C0816D2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CD7DF61-0A93-4F72-A055-3BD7B3BA15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28600" y="1447800"/>
            <a:ext cx="8686800" cy="4800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9B0B7C3-4A05-47CF-BD65-E57846EB65F5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A0A8E23-8E50-449E-B0EB-42898EC5DD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86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6674B0F-AF94-4D8C-982A-D21F7A67A49D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3992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515C41-399C-4C8F-94C3-B08079B19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569D3-F0FE-4A7B-8D14-48C8473240BD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98949-8BA7-45D5-838A-6F9790FD5C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AB81F8-1468-4E66-8E55-8106F7AA0808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7CBD5-F8D1-4ECD-B2E5-530A06A714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312C81-D003-4E3D-9291-80CB1C0089C8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5D4CF5-8642-4E23-9B91-D15254F6C8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DEC4B-264B-4BC1-9F3D-ECA3973C5D98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DDEEF-B5BB-49A9-B680-8EBCDFB89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ADABCB-6DC4-419A-902B-2763B644C6E0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30787-53FE-4D19-9EAD-0D46DAAD9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79D49B-2D31-432D-963B-EE72089566A5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FCD90-9653-42D9-8159-86F27A3FDF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859B31-0415-4FD8-8186-27FDC357239C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77B3E-E50B-451D-9810-74501F0028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E03EF5-A71E-43C9-A5F0-A9B65387E5C7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22977-0733-455F-BA56-57FC559785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Sprite 10"/>
          <p:cNvPicPr>
            <a:picLocks noChangeAspect="1" noChangeArrowheads="1"/>
          </p:cNvPicPr>
          <p:nvPr/>
        </p:nvPicPr>
        <p:blipFill>
          <a:blip r:embed="rId16"/>
          <a:srcRect r="415" b="1929"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8686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5488C8D-2A84-413A-B004-0DF90BC29636}" type="datetime1">
              <a:rPr lang="en-US"/>
              <a:pPr/>
              <a:t>3/31/2007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92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F9ECB1-021C-416B-B2C9-C325A05239D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30300"/>
            <a:ext cx="9142413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Rodney's Video – Financial Overview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Rodney Larson</a:t>
            </a:r>
          </a:p>
        </p:txBody>
      </p:sp>
      <p:graphicFrame>
        <p:nvGraphicFramePr>
          <p:cNvPr id="38912" name="Object 2048"/>
          <p:cNvGraphicFramePr>
            <a:graphicFrameLocks/>
          </p:cNvGraphicFramePr>
          <p:nvPr/>
        </p:nvGraphicFramePr>
        <p:xfrm>
          <a:off x="250825" y="188913"/>
          <a:ext cx="2266950" cy="2216150"/>
        </p:xfrm>
        <a:graphic>
          <a:graphicData uri="http://schemas.openxmlformats.org/presentationml/2006/ole">
            <p:oleObj spid="_x0000_s38912" name="ClipArt" r:id="rId4" imgW="996840" imgH="97488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295400"/>
            <a:ext cx="3810000" cy="5105400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81000" y="1524000"/>
            <a:ext cx="3352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spcBef>
                <a:spcPct val="20000"/>
              </a:spcBef>
              <a:spcAft>
                <a:spcPct val="30000"/>
              </a:spcAft>
            </a:pPr>
            <a:r>
              <a:rPr kumimoji="1" lang="en-US">
                <a:latin typeface="Arial Narrow" pitchFamily="34" charset="0"/>
              </a:rPr>
              <a:t>Rodney’s Video supplies products and services to people world-wide.</a:t>
            </a:r>
          </a:p>
          <a:p>
            <a:pPr eaLnBrk="0" hangingPunct="0">
              <a:spcBef>
                <a:spcPct val="20000"/>
              </a:spcBef>
              <a:spcAft>
                <a:spcPct val="30000"/>
              </a:spcAft>
            </a:pPr>
            <a:r>
              <a:rPr kumimoji="1" lang="en-US">
                <a:latin typeface="Arial Narrow" pitchFamily="34" charset="0"/>
              </a:rPr>
              <a:t>This presentation provides an overview of our financial performance. </a:t>
            </a:r>
          </a:p>
          <a:p>
            <a:pPr eaLnBrk="0" hangingPunct="0">
              <a:spcBef>
                <a:spcPct val="20000"/>
              </a:spcBef>
              <a:spcAft>
                <a:spcPct val="30000"/>
              </a:spcAft>
            </a:pPr>
            <a:r>
              <a:rPr kumimoji="1" lang="en-US">
                <a:latin typeface="Arial Narrow" pitchFamily="34" charset="0"/>
              </a:rPr>
              <a:t>Unless marked as Company Confidential, all information has been made public.</a:t>
            </a:r>
            <a:endParaRPr kumimoji="1"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52400" y="1447800"/>
            <a:ext cx="152400" cy="4953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754563" y="1524000"/>
            <a:ext cx="3865562" cy="43672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566738" indent="-566738" eaLnBrk="0" hangingPunct="0">
              <a:spcBef>
                <a:spcPct val="20000"/>
              </a:spcBef>
              <a:spcAft>
                <a:spcPct val="40000"/>
              </a:spcAft>
              <a:buFontTx/>
              <a:buBlip>
                <a:blip r:embed="rId3"/>
              </a:buBlip>
            </a:pPr>
            <a:r>
              <a:rPr kumimoji="1" lang="en-US" sz="2800">
                <a:solidFill>
                  <a:schemeClr val="tx2"/>
                </a:solidFill>
                <a:latin typeface="Arial Black" pitchFamily="34" charset="0"/>
              </a:rPr>
              <a:t>Highlights</a:t>
            </a:r>
          </a:p>
          <a:p>
            <a:pPr marL="566738" indent="-566738" eaLnBrk="0" hangingPunct="0">
              <a:spcBef>
                <a:spcPct val="20000"/>
              </a:spcBef>
              <a:spcAft>
                <a:spcPct val="40000"/>
              </a:spcAft>
              <a:buFontTx/>
              <a:buBlip>
                <a:blip r:embed="rId3"/>
              </a:buBlip>
            </a:pPr>
            <a:r>
              <a:rPr kumimoji="1" lang="en-US" sz="2800">
                <a:solidFill>
                  <a:schemeClr val="tx2"/>
                </a:solidFill>
                <a:latin typeface="Arial Black" pitchFamily="34" charset="0"/>
              </a:rPr>
              <a:t>Income</a:t>
            </a:r>
          </a:p>
          <a:p>
            <a:pPr marL="566738" indent="-566738" eaLnBrk="0" hangingPunct="0">
              <a:spcBef>
                <a:spcPct val="20000"/>
              </a:spcBef>
              <a:spcAft>
                <a:spcPct val="40000"/>
              </a:spcAft>
              <a:buFontTx/>
              <a:buBlip>
                <a:blip r:embed="rId3"/>
              </a:buBlip>
            </a:pPr>
            <a:r>
              <a:rPr kumimoji="1" lang="en-US" sz="2800">
                <a:solidFill>
                  <a:schemeClr val="tx2"/>
                </a:solidFill>
                <a:latin typeface="Arial Black" pitchFamily="34" charset="0"/>
              </a:rPr>
              <a:t>Revenue</a:t>
            </a:r>
          </a:p>
          <a:p>
            <a:pPr marL="566738" indent="-566738" eaLnBrk="0" hangingPunct="0">
              <a:spcBef>
                <a:spcPct val="20000"/>
              </a:spcBef>
              <a:spcAft>
                <a:spcPct val="40000"/>
              </a:spcAft>
              <a:buFontTx/>
              <a:buBlip>
                <a:blip r:embed="rId3"/>
              </a:buBlip>
            </a:pPr>
            <a:r>
              <a:rPr kumimoji="1" lang="en-US" sz="2800">
                <a:solidFill>
                  <a:schemeClr val="tx2"/>
                </a:solidFill>
                <a:latin typeface="Arial Black" pitchFamily="34" charset="0"/>
              </a:rPr>
              <a:t>Balance Sheet</a:t>
            </a:r>
          </a:p>
          <a:p>
            <a:pPr marL="566738" indent="-566738" eaLnBrk="0" hangingPunct="0">
              <a:spcBef>
                <a:spcPct val="20000"/>
              </a:spcBef>
              <a:spcAft>
                <a:spcPct val="40000"/>
              </a:spcAft>
              <a:buFontTx/>
              <a:buBlip>
                <a:blip r:embed="rId3"/>
              </a:buBlip>
            </a:pPr>
            <a:r>
              <a:rPr kumimoji="1" lang="en-US" sz="2800">
                <a:solidFill>
                  <a:schemeClr val="tx2"/>
                </a:solidFill>
                <a:latin typeface="Arial Black" pitchFamily="34" charset="0"/>
              </a:rPr>
              <a:t>Assets</a:t>
            </a:r>
          </a:p>
          <a:p>
            <a:pPr marL="566738" indent="-566738" eaLnBrk="0" hangingPunct="0">
              <a:spcBef>
                <a:spcPct val="20000"/>
              </a:spcBef>
              <a:spcAft>
                <a:spcPct val="40000"/>
              </a:spcAft>
              <a:buFontTx/>
              <a:buBlip>
                <a:blip r:embed="rId3"/>
              </a:buBlip>
            </a:pPr>
            <a:r>
              <a:rPr kumimoji="1" lang="en-US" sz="2800">
                <a:solidFill>
                  <a:schemeClr val="tx2"/>
                </a:solidFill>
                <a:latin typeface="Arial Black" pitchFamily="34" charset="0"/>
              </a:rPr>
              <a:t>Stock Performance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8" name="Rectangle 1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Highlights</a:t>
            </a:r>
          </a:p>
        </p:txBody>
      </p:sp>
      <p:graphicFrame>
        <p:nvGraphicFramePr>
          <p:cNvPr id="7320" name="Group 152"/>
          <p:cNvGraphicFramePr>
            <a:graphicFrameLocks noGrp="1"/>
          </p:cNvGraphicFramePr>
          <p:nvPr>
            <p:ph type="tbl" idx="1"/>
          </p:nvPr>
        </p:nvGraphicFramePr>
        <p:xfrm>
          <a:off x="228600" y="1447800"/>
          <a:ext cx="8686800" cy="4800600"/>
        </p:xfrm>
        <a:graphic>
          <a:graphicData uri="http://schemas.openxmlformats.org/drawingml/2006/table">
            <a:tbl>
              <a:tblPr/>
              <a:tblGrid>
                <a:gridCol w="5154613"/>
                <a:gridCol w="1766887"/>
                <a:gridCol w="1765300"/>
              </a:tblGrid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(in millions)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Net revenues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Net income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Earnings per share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Return on net revenues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Cash and s/t investments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Assets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Stockholder’s equity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Income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841375" y="1295400"/>
            <a:ext cx="193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2000" b="1">
                <a:solidFill>
                  <a:schemeClr val="tx2"/>
                </a:solidFill>
                <a:latin typeface="Arial" charset="0"/>
              </a:rPr>
              <a:t>Net</a:t>
            </a:r>
            <a:br>
              <a:rPr kumimoji="1" lang="en-US" sz="2000" b="1">
                <a:solidFill>
                  <a:schemeClr val="tx2"/>
                </a:solidFill>
                <a:latin typeface="Arial" charset="0"/>
              </a:rPr>
            </a:br>
            <a:r>
              <a:rPr kumimoji="1" lang="en-US" sz="2000" b="1">
                <a:solidFill>
                  <a:schemeClr val="tx2"/>
                </a:solidFill>
                <a:latin typeface="Arial" charset="0"/>
              </a:rPr>
              <a:t>Revenues</a:t>
            </a:r>
            <a:endParaRPr kumimoji="1"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506788" y="129540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2000" b="1">
                <a:solidFill>
                  <a:schemeClr val="tx2"/>
                </a:solidFill>
                <a:latin typeface="Arial" charset="0"/>
              </a:rPr>
              <a:t>Net</a:t>
            </a:r>
            <a:br>
              <a:rPr kumimoji="1" lang="en-US" sz="2000" b="1">
                <a:solidFill>
                  <a:schemeClr val="tx2"/>
                </a:solidFill>
                <a:latin typeface="Arial" charset="0"/>
              </a:rPr>
            </a:br>
            <a:r>
              <a:rPr kumimoji="1" lang="en-US" sz="2000" b="1">
                <a:solidFill>
                  <a:schemeClr val="tx2"/>
                </a:solidFill>
                <a:latin typeface="Arial" charset="0"/>
              </a:rPr>
              <a:t>Income</a:t>
            </a:r>
            <a:endParaRPr kumimoji="1" lang="en-US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443663" y="1295400"/>
            <a:ext cx="1752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2000" b="1">
                <a:solidFill>
                  <a:schemeClr val="tx2"/>
                </a:solidFill>
                <a:latin typeface="Arial" charset="0"/>
              </a:rPr>
              <a:t>Earnings / Share</a:t>
            </a:r>
            <a:endParaRPr kumimoji="1" lang="en-US"/>
          </a:p>
        </p:txBody>
      </p:sp>
      <p:graphicFrame>
        <p:nvGraphicFramePr>
          <p:cNvPr id="39936" name="Object 1024"/>
          <p:cNvGraphicFramePr>
            <a:graphicFrameLocks noChangeAspect="1"/>
          </p:cNvGraphicFramePr>
          <p:nvPr/>
        </p:nvGraphicFramePr>
        <p:xfrm>
          <a:off x="233363" y="2446338"/>
          <a:ext cx="2733675" cy="3848100"/>
        </p:xfrm>
        <a:graphic>
          <a:graphicData uri="http://schemas.openxmlformats.org/presentationml/2006/ole">
            <p:oleObj spid="_x0000_s39936" name="Chart" r:id="rId4" imgW="2943454" imgH="3848405" progId="MSGraph.Chart.8">
              <p:embed followColorScheme="full"/>
            </p:oleObj>
          </a:graphicData>
        </a:graphic>
      </p:graphicFrame>
      <p:graphicFrame>
        <p:nvGraphicFramePr>
          <p:cNvPr id="39937" name="Object 1025"/>
          <p:cNvGraphicFramePr>
            <a:graphicFrameLocks noChangeAspect="1"/>
          </p:cNvGraphicFramePr>
          <p:nvPr/>
        </p:nvGraphicFramePr>
        <p:xfrm>
          <a:off x="2968625" y="2441575"/>
          <a:ext cx="3121025" cy="3792538"/>
        </p:xfrm>
        <a:graphic>
          <a:graphicData uri="http://schemas.openxmlformats.org/presentationml/2006/ole">
            <p:oleObj spid="_x0000_s39937" name="Chart" r:id="rId5" imgW="3229356" imgH="4200754" progId="MSGraph.Chart.8">
              <p:embed followColorScheme="full"/>
            </p:oleObj>
          </a:graphicData>
        </a:graphic>
      </p:graphicFrame>
      <p:graphicFrame>
        <p:nvGraphicFramePr>
          <p:cNvPr id="39938" name="Object 1026"/>
          <p:cNvGraphicFramePr>
            <a:graphicFrameLocks noChangeAspect="1"/>
          </p:cNvGraphicFramePr>
          <p:nvPr/>
        </p:nvGraphicFramePr>
        <p:xfrm>
          <a:off x="6102350" y="2381250"/>
          <a:ext cx="2998788" cy="3932238"/>
        </p:xfrm>
        <a:graphic>
          <a:graphicData uri="http://schemas.openxmlformats.org/presentationml/2006/ole">
            <p:oleObj spid="_x0000_s39938" name="Chart" r:id="rId6" imgW="2791054" imgH="3648456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Revenue by Store</a:t>
            </a:r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>
            <p:ph type="chart" idx="1"/>
          </p:nvPr>
        </p:nvGraphicFramePr>
        <p:xfrm>
          <a:off x="228600" y="1447800"/>
          <a:ext cx="8686800" cy="4800600"/>
        </p:xfrm>
        <a:graphic>
          <a:graphicData uri="http://schemas.openxmlformats.org/presentationml/2006/ole">
            <p:oleObj spid="_x0000_s9226" name="Chart" r:id="rId3" imgW="8686800" imgH="4800600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4" name="Rectangle 19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Balance Sheet</a:t>
            </a:r>
          </a:p>
        </p:txBody>
      </p:sp>
      <p:graphicFrame>
        <p:nvGraphicFramePr>
          <p:cNvPr id="11457" name="Group 193"/>
          <p:cNvGraphicFramePr>
            <a:graphicFrameLocks noGrp="1"/>
          </p:cNvGraphicFramePr>
          <p:nvPr>
            <p:ph type="tbl" idx="4294967295"/>
          </p:nvPr>
        </p:nvGraphicFramePr>
        <p:xfrm>
          <a:off x="228600" y="1447800"/>
          <a:ext cx="8686800" cy="5010912"/>
        </p:xfrm>
        <a:graphic>
          <a:graphicData uri="http://schemas.openxmlformats.org/drawingml/2006/table">
            <a:tbl>
              <a:tblPr/>
              <a:tblGrid>
                <a:gridCol w="6132513"/>
                <a:gridCol w="1276350"/>
                <a:gridCol w="1277937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1999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Assets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Cash and short-term investments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Accounts receivable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Inventories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Assets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8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Liabilities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Accounts payable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Accrued compensation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Income taxes payable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Other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Total Liabilities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Shareholder’s Equity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$x,xxx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Assets</a:t>
            </a:r>
          </a:p>
        </p:txBody>
      </p:sp>
      <p:graphicFrame>
        <p:nvGraphicFramePr>
          <p:cNvPr id="40960" name="Object 0"/>
          <p:cNvGraphicFramePr>
            <a:graphicFrameLocks noChangeAspect="1"/>
          </p:cNvGraphicFramePr>
          <p:nvPr>
            <p:ph type="chart" idx="1"/>
          </p:nvPr>
        </p:nvGraphicFramePr>
        <p:xfrm>
          <a:off x="228600" y="1447800"/>
          <a:ext cx="8686800" cy="4800600"/>
        </p:xfrm>
        <a:graphic>
          <a:graphicData uri="http://schemas.openxmlformats.org/presentationml/2006/ole">
            <p:oleObj spid="_x0000_s40960" name="Chart" r:id="rId3" imgW="8687105" imgH="4800905" progId="MSGraph.Chart.8">
              <p:embed followColorScheme="full"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Rectangle 10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Stock Performance</a:t>
            </a:r>
          </a:p>
        </p:txBody>
      </p:sp>
      <p:graphicFrame>
        <p:nvGraphicFramePr>
          <p:cNvPr id="41984" name="Object 2048"/>
          <p:cNvGraphicFramePr>
            <a:graphicFrameLocks noChangeAspect="1"/>
          </p:cNvGraphicFramePr>
          <p:nvPr>
            <p:ph type="chart" idx="1"/>
          </p:nvPr>
        </p:nvGraphicFramePr>
        <p:xfrm>
          <a:off x="228600" y="1447800"/>
          <a:ext cx="8686800" cy="4800600"/>
        </p:xfrm>
        <a:graphic>
          <a:graphicData uri="http://schemas.openxmlformats.org/presentationml/2006/ole">
            <p:oleObj spid="_x0000_s41984" name="Chart" r:id="rId3" imgW="7830007" imgH="3600907" progId="MSGraph.Chart.8">
              <p:embed followColorScheme="full"/>
            </p:oleObj>
          </a:graphicData>
        </a:graphic>
      </p:graphicFrame>
      <p:sp>
        <p:nvSpPr>
          <p:cNvPr id="14348" name="Text Box 1036"/>
          <p:cNvSpPr txBox="1">
            <a:spLocks noChangeArrowheads="1"/>
          </p:cNvSpPr>
          <p:nvPr/>
        </p:nvSpPr>
        <p:spPr bwMode="auto">
          <a:xfrm>
            <a:off x="1039813" y="1447800"/>
            <a:ext cx="70167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>
                <a:solidFill>
                  <a:schemeClr val="tx2"/>
                </a:solidFill>
                <a:latin typeface="Arial Black" pitchFamily="34" charset="0"/>
              </a:rPr>
              <a:t>Stock Performance to Date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one"/>
  <p:tag name="BRANCHTO" val="264"/>
</p:tagLst>
</file>

<file path=ppt/theme/theme1.xml><?xml version="1.0" encoding="utf-8"?>
<a:theme xmlns:a="http://schemas.openxmlformats.org/drawingml/2006/main" name="Financial Overview">
  <a:themeElements>
    <a:clrScheme name="Financial Overview 1">
      <a:dk1>
        <a:srgbClr val="000000"/>
      </a:dk1>
      <a:lt1>
        <a:srgbClr val="006666"/>
      </a:lt1>
      <a:dk2>
        <a:srgbClr val="FFFFFF"/>
      </a:dk2>
      <a:lt2>
        <a:srgbClr val="969696"/>
      </a:lt2>
      <a:accent1>
        <a:srgbClr val="99FFCC"/>
      </a:accent1>
      <a:accent2>
        <a:srgbClr val="00CCCC"/>
      </a:accent2>
      <a:accent3>
        <a:srgbClr val="AAB8B8"/>
      </a:accent3>
      <a:accent4>
        <a:srgbClr val="000000"/>
      </a:accent4>
      <a:accent5>
        <a:srgbClr val="CAFFE2"/>
      </a:accent5>
      <a:accent6>
        <a:srgbClr val="00B9B9"/>
      </a:accent6>
      <a:hlink>
        <a:srgbClr val="CCCCFF"/>
      </a:hlink>
      <a:folHlink>
        <a:srgbClr val="A3BABA"/>
      </a:folHlink>
    </a:clrScheme>
    <a:fontScheme name="Financial Overview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nancial Overview 1">
        <a:dk1>
          <a:srgbClr val="000000"/>
        </a:dk1>
        <a:lt1>
          <a:srgbClr val="006666"/>
        </a:lt1>
        <a:dk2>
          <a:srgbClr val="FFFFFF"/>
        </a:dk2>
        <a:lt2>
          <a:srgbClr val="969696"/>
        </a:lt2>
        <a:accent1>
          <a:srgbClr val="99FFCC"/>
        </a:accent1>
        <a:accent2>
          <a:srgbClr val="00CCCC"/>
        </a:accent2>
        <a:accent3>
          <a:srgbClr val="AAB8B8"/>
        </a:accent3>
        <a:accent4>
          <a:srgbClr val="000000"/>
        </a:accent4>
        <a:accent5>
          <a:srgbClr val="CAFFE2"/>
        </a:accent5>
        <a:accent6>
          <a:srgbClr val="00B9B9"/>
        </a:accent6>
        <a:hlink>
          <a:srgbClr val="CCCCFF"/>
        </a:hlink>
        <a:folHlink>
          <a:srgbClr val="A3BA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 Overview 2">
        <a:dk1>
          <a:srgbClr val="000000"/>
        </a:dk1>
        <a:lt1>
          <a:srgbClr val="FFFFCC"/>
        </a:lt1>
        <a:dk2>
          <a:srgbClr val="000000"/>
        </a:dk2>
        <a:lt2>
          <a:srgbClr val="808000"/>
        </a:lt2>
        <a:accent1>
          <a:srgbClr val="66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B8CAAA"/>
        </a:accent5>
        <a:accent6>
          <a:srgbClr val="730000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 Overview 3">
        <a:dk1>
          <a:srgbClr val="000000"/>
        </a:dk1>
        <a:lt1>
          <a:srgbClr val="FFFFFF"/>
        </a:lt1>
        <a:dk2>
          <a:srgbClr val="B2B2B2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 Overview 4">
        <a:dk1>
          <a:srgbClr val="000000"/>
        </a:dk1>
        <a:lt1>
          <a:srgbClr val="336699"/>
        </a:lt1>
        <a:dk2>
          <a:srgbClr val="FFFFFF"/>
        </a:dk2>
        <a:lt2>
          <a:srgbClr val="6F9FCF"/>
        </a:lt2>
        <a:accent1>
          <a:srgbClr val="336633"/>
        </a:accent1>
        <a:accent2>
          <a:srgbClr val="00FFFF"/>
        </a:accent2>
        <a:accent3>
          <a:srgbClr val="ADB8CA"/>
        </a:accent3>
        <a:accent4>
          <a:srgbClr val="000000"/>
        </a:accent4>
        <a:accent5>
          <a:srgbClr val="ADB8AD"/>
        </a:accent5>
        <a:accent6>
          <a:srgbClr val="00E7E7"/>
        </a:accent6>
        <a:hlink>
          <a:srgbClr val="009999"/>
        </a:hlink>
        <a:folHlink>
          <a:srgbClr val="9CBCD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Financial Overview</Template>
  <TotalTime>47</TotalTime>
  <Words>171</Words>
  <Application>Microsoft PowerPoint</Application>
  <PresentationFormat>On-screen Show (4:3)</PresentationFormat>
  <Paragraphs>87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Times New Roman</vt:lpstr>
      <vt:lpstr>Arial Black</vt:lpstr>
      <vt:lpstr>Arial Narrow</vt:lpstr>
      <vt:lpstr>Arial</vt:lpstr>
      <vt:lpstr>Financial Overview</vt:lpstr>
      <vt:lpstr>Microsoft Graph 9 Chart</vt:lpstr>
      <vt:lpstr>Microsoft Graph Chart</vt:lpstr>
      <vt:lpstr>ClipArt</vt:lpstr>
      <vt:lpstr>Rodney's Video – Financial Overview</vt:lpstr>
      <vt:lpstr>Agenda</vt:lpstr>
      <vt:lpstr>Highlights</vt:lpstr>
      <vt:lpstr>Income</vt:lpstr>
      <vt:lpstr>Revenue by Store</vt:lpstr>
      <vt:lpstr>Balance Sheet</vt:lpstr>
      <vt:lpstr>Assets</vt:lpstr>
      <vt:lpstr>Stock Performance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Boss</dc:creator>
  <cp:lastModifiedBy>PCM</cp:lastModifiedBy>
  <cp:revision>7</cp:revision>
  <cp:lastPrinted>1601-01-01T00:00:00Z</cp:lastPrinted>
  <dcterms:created xsi:type="dcterms:W3CDTF">1601-01-01T00:00:00Z</dcterms:created>
  <dcterms:modified xsi:type="dcterms:W3CDTF">2007-03-31T16:48:48Z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