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67" r:id="rId5"/>
    <p:sldId id="262" r:id="rId6"/>
    <p:sldId id="263" r:id="rId7"/>
    <p:sldId id="259" r:id="rId8"/>
    <p:sldId id="260" r:id="rId9"/>
    <p:sldId id="269" r:id="rId10"/>
    <p:sldId id="271" r:id="rId11"/>
    <p:sldId id="261" r:id="rId12"/>
    <p:sldId id="264" r:id="rId13"/>
    <p:sldId id="265" r:id="rId14"/>
    <p:sldId id="266" r:id="rId15"/>
    <p:sldId id="268" r:id="rId16"/>
    <p:sldId id="270" r:id="rId17"/>
    <p:sldId id="272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91" autoAdjust="0"/>
    <p:restoredTop sz="86455" autoAdjust="0"/>
  </p:normalViewPr>
  <p:slideViewPr>
    <p:cSldViewPr>
      <p:cViewPr varScale="1">
        <p:scale>
          <a:sx n="54" d="100"/>
          <a:sy n="54" d="100"/>
        </p:scale>
        <p:origin x="-1387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288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fld id="{2AEEA9CC-C9C1-462F-A2F6-D15826D5B8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106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519CD07C-3AC5-4718-8853-54BC10DFE4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6332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2"/>
          <p:cNvGrpSpPr>
            <a:grpSpLocks/>
          </p:cNvGrpSpPr>
          <p:nvPr/>
        </p:nvGrpSpPr>
        <p:grpSpPr bwMode="auto">
          <a:xfrm>
            <a:off x="-633413" y="798513"/>
            <a:ext cx="7542213" cy="6029325"/>
            <a:chOff x="-384" y="480"/>
            <a:chExt cx="4751" cy="3798"/>
          </a:xfrm>
        </p:grpSpPr>
        <p:grpSp>
          <p:nvGrpSpPr>
            <p:cNvPr id="28675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28676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28677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/>
                  <a:ahLst/>
                  <a:cxnLst>
                    <a:cxn ang="0">
                      <a:pos x="502" y="1990"/>
                    </a:cxn>
                    <a:cxn ang="0">
                      <a:pos x="186" y="1474"/>
                    </a:cxn>
                    <a:cxn ang="0">
                      <a:pos x="66" y="1169"/>
                    </a:cxn>
                    <a:cxn ang="0">
                      <a:pos x="12" y="875"/>
                    </a:cxn>
                    <a:cxn ang="0">
                      <a:pos x="18" y="611"/>
                    </a:cxn>
                    <a:cxn ang="0">
                      <a:pos x="84" y="389"/>
                    </a:cxn>
                    <a:cxn ang="0">
                      <a:pos x="209" y="216"/>
                    </a:cxn>
                    <a:cxn ang="0">
                      <a:pos x="508" y="42"/>
                    </a:cxn>
                    <a:cxn ang="0">
                      <a:pos x="891" y="6"/>
                    </a:cxn>
                    <a:cxn ang="0">
                      <a:pos x="1334" y="102"/>
                    </a:cxn>
                    <a:cxn ang="0">
                      <a:pos x="1806" y="324"/>
                    </a:cxn>
                    <a:cxn ang="0">
                      <a:pos x="2272" y="659"/>
                    </a:cxn>
                    <a:cxn ang="0">
                      <a:pos x="2769" y="1187"/>
                    </a:cxn>
                    <a:cxn ang="0">
                      <a:pos x="3085" y="1702"/>
                    </a:cxn>
                    <a:cxn ang="0">
                      <a:pos x="3205" y="2008"/>
                    </a:cxn>
                    <a:cxn ang="0">
                      <a:pos x="3259" y="2302"/>
                    </a:cxn>
                    <a:cxn ang="0">
                      <a:pos x="3253" y="2565"/>
                    </a:cxn>
                    <a:cxn ang="0">
                      <a:pos x="3187" y="2781"/>
                    </a:cxn>
                    <a:cxn ang="0">
                      <a:pos x="3068" y="2961"/>
                    </a:cxn>
                    <a:cxn ang="0">
                      <a:pos x="2918" y="3075"/>
                    </a:cxn>
                    <a:cxn ang="0">
                      <a:pos x="3068" y="2967"/>
                    </a:cxn>
                    <a:cxn ang="0">
                      <a:pos x="3193" y="2787"/>
                    </a:cxn>
                    <a:cxn ang="0">
                      <a:pos x="3259" y="2565"/>
                    </a:cxn>
                    <a:cxn ang="0">
                      <a:pos x="3265" y="2302"/>
                    </a:cxn>
                    <a:cxn ang="0">
                      <a:pos x="3211" y="2008"/>
                    </a:cxn>
                    <a:cxn ang="0">
                      <a:pos x="3091" y="1702"/>
                    </a:cxn>
                    <a:cxn ang="0">
                      <a:pos x="2775" y="1181"/>
                    </a:cxn>
                    <a:cxn ang="0">
                      <a:pos x="2278" y="653"/>
                    </a:cxn>
                    <a:cxn ang="0">
                      <a:pos x="1806" y="318"/>
                    </a:cxn>
                    <a:cxn ang="0">
                      <a:pos x="1334" y="96"/>
                    </a:cxn>
                    <a:cxn ang="0">
                      <a:pos x="891" y="0"/>
                    </a:cxn>
                    <a:cxn ang="0">
                      <a:pos x="502" y="36"/>
                    </a:cxn>
                    <a:cxn ang="0">
                      <a:pos x="204" y="210"/>
                    </a:cxn>
                    <a:cxn ang="0">
                      <a:pos x="78" y="389"/>
                    </a:cxn>
                    <a:cxn ang="0">
                      <a:pos x="12" y="611"/>
                    </a:cxn>
                    <a:cxn ang="0">
                      <a:pos x="6" y="875"/>
                    </a:cxn>
                    <a:cxn ang="0">
                      <a:pos x="60" y="1169"/>
                    </a:cxn>
                    <a:cxn ang="0">
                      <a:pos x="180" y="1474"/>
                    </a:cxn>
                    <a:cxn ang="0">
                      <a:pos x="353" y="1786"/>
                    </a:cxn>
                    <a:cxn ang="0">
                      <a:pos x="849" y="2380"/>
                    </a:cxn>
                    <a:cxn ang="0">
                      <a:pos x="1244" y="2709"/>
                    </a:cxn>
                    <a:cxn ang="0">
                      <a:pos x="1656" y="2961"/>
                    </a:cxn>
                    <a:cxn ang="0">
                      <a:pos x="1937" y="3075"/>
                    </a:cxn>
                    <a:cxn ang="0">
                      <a:pos x="1525" y="2889"/>
                    </a:cxn>
                    <a:cxn ang="0">
                      <a:pos x="1118" y="2607"/>
                    </a:cxn>
                    <a:cxn ang="0">
                      <a:pos x="849" y="2380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8678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28679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/>
                    <a:ahLst/>
                    <a:cxnLst>
                      <a:cxn ang="0">
                        <a:pos x="3946" y="2860"/>
                      </a:cxn>
                      <a:cxn ang="0">
                        <a:pos x="3910" y="2614"/>
                      </a:cxn>
                      <a:cxn ang="0">
                        <a:pos x="3839" y="2368"/>
                      </a:cxn>
                      <a:cxn ang="0">
                        <a:pos x="3731" y="2110"/>
                      </a:cxn>
                      <a:cxn ang="0">
                        <a:pos x="3593" y="1853"/>
                      </a:cxn>
                      <a:cxn ang="0">
                        <a:pos x="3432" y="1595"/>
                      </a:cxn>
                      <a:cxn ang="0">
                        <a:pos x="3241" y="1343"/>
                      </a:cxn>
                      <a:cxn ang="0">
                        <a:pos x="3025" y="1103"/>
                      </a:cxn>
                      <a:cxn ang="0">
                        <a:pos x="2721" y="815"/>
                      </a:cxn>
                      <a:cxn ang="0">
                        <a:pos x="2332" y="522"/>
                      </a:cxn>
                      <a:cxn ang="0">
                        <a:pos x="1943" y="288"/>
                      </a:cxn>
                      <a:cxn ang="0">
                        <a:pos x="1555" y="126"/>
                      </a:cxn>
                      <a:cxn ang="0">
                        <a:pos x="1184" y="24"/>
                      </a:cxn>
                      <a:cxn ang="0">
                        <a:pos x="837" y="0"/>
                      </a:cxn>
                      <a:cxn ang="0">
                        <a:pos x="526" y="48"/>
                      </a:cxn>
                      <a:cxn ang="0">
                        <a:pos x="263" y="174"/>
                      </a:cxn>
                      <a:cxn ang="0">
                        <a:pos x="114" y="312"/>
                      </a:cxn>
                      <a:cxn ang="0">
                        <a:pos x="0" y="486"/>
                      </a:cxn>
                      <a:cxn ang="0">
                        <a:pos x="72" y="372"/>
                      </a:cxn>
                      <a:cxn ang="0">
                        <a:pos x="269" y="174"/>
                      </a:cxn>
                      <a:cxn ang="0">
                        <a:pos x="526" y="48"/>
                      </a:cxn>
                      <a:cxn ang="0">
                        <a:pos x="837" y="6"/>
                      </a:cxn>
                      <a:cxn ang="0">
                        <a:pos x="1184" y="30"/>
                      </a:cxn>
                      <a:cxn ang="0">
                        <a:pos x="1555" y="132"/>
                      </a:cxn>
                      <a:cxn ang="0">
                        <a:pos x="1943" y="294"/>
                      </a:cxn>
                      <a:cxn ang="0">
                        <a:pos x="2332" y="528"/>
                      </a:cxn>
                      <a:cxn ang="0">
                        <a:pos x="2715" y="821"/>
                      </a:cxn>
                      <a:cxn ang="0">
                        <a:pos x="3127" y="1223"/>
                      </a:cxn>
                      <a:cxn ang="0">
                        <a:pos x="3336" y="1469"/>
                      </a:cxn>
                      <a:cxn ang="0">
                        <a:pos x="3510" y="1727"/>
                      </a:cxn>
                      <a:cxn ang="0">
                        <a:pos x="3665" y="1984"/>
                      </a:cxn>
                      <a:cxn ang="0">
                        <a:pos x="3785" y="2236"/>
                      </a:cxn>
                      <a:cxn ang="0">
                        <a:pos x="3875" y="2494"/>
                      </a:cxn>
                      <a:cxn ang="0">
                        <a:pos x="3934" y="2740"/>
                      </a:cxn>
                      <a:cxn ang="0">
                        <a:pos x="3952" y="2973"/>
                      </a:cxn>
                      <a:cxn ang="0">
                        <a:pos x="3922" y="3255"/>
                      </a:cxn>
                      <a:cxn ang="0">
                        <a:pos x="3833" y="3501"/>
                      </a:cxn>
                      <a:cxn ang="0">
                        <a:pos x="3886" y="3387"/>
                      </a:cxn>
                      <a:cxn ang="0">
                        <a:pos x="3946" y="3123"/>
                      </a:cxn>
                      <a:cxn ang="0">
                        <a:pos x="3952" y="2973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8680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/>
                    <a:ahLst/>
                    <a:cxnLst>
                      <a:cxn ang="0">
                        <a:pos x="676" y="2416"/>
                      </a:cxn>
                      <a:cxn ang="0">
                        <a:pos x="419" y="2062"/>
                      </a:cxn>
                      <a:cxn ang="0">
                        <a:pos x="215" y="1703"/>
                      </a:cxn>
                      <a:cxn ang="0">
                        <a:pos x="78" y="1343"/>
                      </a:cxn>
                      <a:cxn ang="0">
                        <a:pos x="12" y="1001"/>
                      </a:cxn>
                      <a:cxn ang="0">
                        <a:pos x="18" y="701"/>
                      </a:cxn>
                      <a:cxn ang="0">
                        <a:pos x="96" y="450"/>
                      </a:cxn>
                      <a:cxn ang="0">
                        <a:pos x="239" y="246"/>
                      </a:cxn>
                      <a:cxn ang="0">
                        <a:pos x="580" y="48"/>
                      </a:cxn>
                      <a:cxn ang="0">
                        <a:pos x="1028" y="6"/>
                      </a:cxn>
                      <a:cxn ang="0">
                        <a:pos x="1543" y="120"/>
                      </a:cxn>
                      <a:cxn ang="0">
                        <a:pos x="2087" y="378"/>
                      </a:cxn>
                      <a:cxn ang="0">
                        <a:pos x="2631" y="773"/>
                      </a:cxn>
                      <a:cxn ang="0">
                        <a:pos x="3115" y="1265"/>
                      </a:cxn>
                      <a:cxn ang="0">
                        <a:pos x="3378" y="1625"/>
                      </a:cxn>
                      <a:cxn ang="0">
                        <a:pos x="3582" y="1984"/>
                      </a:cxn>
                      <a:cxn ang="0">
                        <a:pos x="3719" y="2344"/>
                      </a:cxn>
                      <a:cxn ang="0">
                        <a:pos x="3785" y="2686"/>
                      </a:cxn>
                      <a:cxn ang="0">
                        <a:pos x="3749" y="3105"/>
                      </a:cxn>
                      <a:cxn ang="0">
                        <a:pos x="3629" y="3363"/>
                      </a:cxn>
                      <a:cxn ang="0">
                        <a:pos x="3779" y="2967"/>
                      </a:cxn>
                      <a:cxn ang="0">
                        <a:pos x="3791" y="2794"/>
                      </a:cxn>
                      <a:cxn ang="0">
                        <a:pos x="3749" y="2458"/>
                      </a:cxn>
                      <a:cxn ang="0">
                        <a:pos x="3635" y="2104"/>
                      </a:cxn>
                      <a:cxn ang="0">
                        <a:pos x="3456" y="1739"/>
                      </a:cxn>
                      <a:cxn ang="0">
                        <a:pos x="3211" y="1385"/>
                      </a:cxn>
                      <a:cxn ang="0">
                        <a:pos x="2804" y="929"/>
                      </a:cxn>
                      <a:cxn ang="0">
                        <a:pos x="2272" y="492"/>
                      </a:cxn>
                      <a:cxn ang="0">
                        <a:pos x="1722" y="192"/>
                      </a:cxn>
                      <a:cxn ang="0">
                        <a:pos x="1190" y="24"/>
                      </a:cxn>
                      <a:cxn ang="0">
                        <a:pos x="717" y="12"/>
                      </a:cxn>
                      <a:cxn ang="0">
                        <a:pos x="335" y="162"/>
                      </a:cxn>
                      <a:cxn ang="0">
                        <a:pos x="132" y="378"/>
                      </a:cxn>
                      <a:cxn ang="0">
                        <a:pos x="36" y="612"/>
                      </a:cxn>
                      <a:cxn ang="0">
                        <a:pos x="0" y="893"/>
                      </a:cxn>
                      <a:cxn ang="0">
                        <a:pos x="42" y="1229"/>
                      </a:cxn>
                      <a:cxn ang="0">
                        <a:pos x="161" y="1583"/>
                      </a:cxn>
                      <a:cxn ang="0">
                        <a:pos x="341" y="1942"/>
                      </a:cxn>
                      <a:cxn ang="0">
                        <a:pos x="580" y="2302"/>
                      </a:cxn>
                      <a:cxn ang="0">
                        <a:pos x="987" y="2758"/>
                      </a:cxn>
                      <a:cxn ang="0">
                        <a:pos x="1596" y="3237"/>
                      </a:cxn>
                      <a:cxn ang="0">
                        <a:pos x="1596" y="3237"/>
                      </a:cxn>
                      <a:cxn ang="0">
                        <a:pos x="993" y="2758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8681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/>
                    <a:ahLst/>
                    <a:cxnLst>
                      <a:cxn ang="0">
                        <a:pos x="538" y="2146"/>
                      </a:cxn>
                      <a:cxn ang="0">
                        <a:pos x="317" y="1816"/>
                      </a:cxn>
                      <a:cxn ang="0">
                        <a:pos x="149" y="1481"/>
                      </a:cxn>
                      <a:cxn ang="0">
                        <a:pos x="41" y="1151"/>
                      </a:cxn>
                      <a:cxn ang="0">
                        <a:pos x="0" y="839"/>
                      </a:cxn>
                      <a:cxn ang="0">
                        <a:pos x="30" y="575"/>
                      </a:cxn>
                      <a:cxn ang="0">
                        <a:pos x="125" y="354"/>
                      </a:cxn>
                      <a:cxn ang="0">
                        <a:pos x="317" y="150"/>
                      </a:cxn>
                      <a:cxn ang="0">
                        <a:pos x="669" y="12"/>
                      </a:cxn>
                      <a:cxn ang="0">
                        <a:pos x="1112" y="24"/>
                      </a:cxn>
                      <a:cxn ang="0">
                        <a:pos x="1608" y="174"/>
                      </a:cxn>
                      <a:cxn ang="0">
                        <a:pos x="2116" y="456"/>
                      </a:cxn>
                      <a:cxn ang="0">
                        <a:pos x="2613" y="857"/>
                      </a:cxn>
                      <a:cxn ang="0">
                        <a:pos x="3073" y="1391"/>
                      </a:cxn>
                      <a:cxn ang="0">
                        <a:pos x="3276" y="1726"/>
                      </a:cxn>
                      <a:cxn ang="0">
                        <a:pos x="3426" y="2062"/>
                      </a:cxn>
                      <a:cxn ang="0">
                        <a:pos x="3509" y="2386"/>
                      </a:cxn>
                      <a:cxn ang="0">
                        <a:pos x="3521" y="2680"/>
                      </a:cxn>
                      <a:cxn ang="0">
                        <a:pos x="3474" y="2931"/>
                      </a:cxn>
                      <a:cxn ang="0">
                        <a:pos x="3360" y="3141"/>
                      </a:cxn>
                      <a:cxn ang="0">
                        <a:pos x="3282" y="3225"/>
                      </a:cxn>
                      <a:cxn ang="0">
                        <a:pos x="3312" y="3201"/>
                      </a:cxn>
                      <a:cxn ang="0">
                        <a:pos x="3444" y="3009"/>
                      </a:cxn>
                      <a:cxn ang="0">
                        <a:pos x="3515" y="2769"/>
                      </a:cxn>
                      <a:cxn ang="0">
                        <a:pos x="3521" y="2488"/>
                      </a:cxn>
                      <a:cxn ang="0">
                        <a:pos x="3462" y="2170"/>
                      </a:cxn>
                      <a:cxn ang="0">
                        <a:pos x="3336" y="1834"/>
                      </a:cxn>
                      <a:cxn ang="0">
                        <a:pos x="3145" y="1499"/>
                      </a:cxn>
                      <a:cxn ang="0">
                        <a:pos x="2816" y="1061"/>
                      </a:cxn>
                      <a:cxn ang="0">
                        <a:pos x="2284" y="575"/>
                      </a:cxn>
                      <a:cxn ang="0">
                        <a:pos x="1775" y="252"/>
                      </a:cxn>
                      <a:cxn ang="0">
                        <a:pos x="1273" y="60"/>
                      </a:cxn>
                      <a:cxn ang="0">
                        <a:pos x="807" y="0"/>
                      </a:cxn>
                      <a:cxn ang="0">
                        <a:pos x="418" y="84"/>
                      </a:cxn>
                      <a:cxn ang="0">
                        <a:pos x="167" y="288"/>
                      </a:cxn>
                      <a:cxn ang="0">
                        <a:pos x="53" y="498"/>
                      </a:cxn>
                      <a:cxn ang="0">
                        <a:pos x="0" y="749"/>
                      </a:cxn>
                      <a:cxn ang="0">
                        <a:pos x="18" y="1043"/>
                      </a:cxn>
                      <a:cxn ang="0">
                        <a:pos x="101" y="1373"/>
                      </a:cxn>
                      <a:cxn ang="0">
                        <a:pos x="251" y="1708"/>
                      </a:cxn>
                      <a:cxn ang="0">
                        <a:pos x="454" y="2038"/>
                      </a:cxn>
                      <a:cxn ang="0">
                        <a:pos x="914" y="2572"/>
                      </a:cxn>
                      <a:cxn ang="0">
                        <a:pos x="1255" y="2865"/>
                      </a:cxn>
                      <a:cxn ang="0">
                        <a:pos x="1608" y="3099"/>
                      </a:cxn>
                      <a:cxn ang="0">
                        <a:pos x="1853" y="3225"/>
                      </a:cxn>
                      <a:cxn ang="0">
                        <a:pos x="1494" y="3027"/>
                      </a:cxn>
                      <a:cxn ang="0">
                        <a:pos x="1142" y="2769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8682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28683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/>
                      <a:ahLst/>
                      <a:cxnLst>
                        <a:cxn ang="0">
                          <a:pos x="4245" y="3237"/>
                        </a:cxn>
                        <a:cxn ang="0">
                          <a:pos x="4203" y="2961"/>
                        </a:cxn>
                        <a:cxn ang="0">
                          <a:pos x="4120" y="2679"/>
                        </a:cxn>
                        <a:cxn ang="0">
                          <a:pos x="4000" y="2391"/>
                        </a:cxn>
                        <a:cxn ang="0">
                          <a:pos x="3845" y="2098"/>
                        </a:cxn>
                        <a:cxn ang="0">
                          <a:pos x="3659" y="1810"/>
                        </a:cxn>
                        <a:cxn ang="0">
                          <a:pos x="3438" y="1528"/>
                        </a:cxn>
                        <a:cxn ang="0">
                          <a:pos x="3193" y="1252"/>
                        </a:cxn>
                        <a:cxn ang="0">
                          <a:pos x="2858" y="935"/>
                        </a:cxn>
                        <a:cxn ang="0">
                          <a:pos x="2434" y="605"/>
                        </a:cxn>
                        <a:cxn ang="0">
                          <a:pos x="1991" y="341"/>
                        </a:cxn>
                        <a:cxn ang="0">
                          <a:pos x="1549" y="143"/>
                        </a:cxn>
                        <a:cxn ang="0">
                          <a:pos x="1124" y="35"/>
                        </a:cxn>
                        <a:cxn ang="0">
                          <a:pos x="741" y="0"/>
                        </a:cxn>
                        <a:cxn ang="0">
                          <a:pos x="401" y="47"/>
                        </a:cxn>
                        <a:cxn ang="0">
                          <a:pos x="120" y="173"/>
                        </a:cxn>
                        <a:cxn ang="0">
                          <a:pos x="0" y="269"/>
                        </a:cxn>
                        <a:cxn ang="0">
                          <a:pos x="263" y="101"/>
                        </a:cxn>
                        <a:cxn ang="0">
                          <a:pos x="586" y="18"/>
                        </a:cxn>
                        <a:cxn ang="0">
                          <a:pos x="957" y="18"/>
                        </a:cxn>
                        <a:cxn ang="0">
                          <a:pos x="1357" y="95"/>
                        </a:cxn>
                        <a:cxn ang="0">
                          <a:pos x="1782" y="245"/>
                        </a:cxn>
                        <a:cxn ang="0">
                          <a:pos x="2212" y="467"/>
                        </a:cxn>
                        <a:cxn ang="0">
                          <a:pos x="2643" y="761"/>
                        </a:cxn>
                        <a:cxn ang="0">
                          <a:pos x="3061" y="1120"/>
                        </a:cxn>
                        <a:cxn ang="0">
                          <a:pos x="3318" y="1390"/>
                        </a:cxn>
                        <a:cxn ang="0">
                          <a:pos x="3552" y="1666"/>
                        </a:cxn>
                        <a:cxn ang="0">
                          <a:pos x="3755" y="1954"/>
                        </a:cxn>
                        <a:cxn ang="0">
                          <a:pos x="3922" y="2247"/>
                        </a:cxn>
                        <a:cxn ang="0">
                          <a:pos x="4060" y="2535"/>
                        </a:cxn>
                        <a:cxn ang="0">
                          <a:pos x="4162" y="2823"/>
                        </a:cxn>
                        <a:cxn ang="0">
                          <a:pos x="4221" y="3105"/>
                        </a:cxn>
                        <a:cxn ang="0">
                          <a:pos x="4245" y="3368"/>
                        </a:cxn>
                        <a:cxn ang="0">
                          <a:pos x="4233" y="3590"/>
                        </a:cxn>
                        <a:cxn ang="0">
                          <a:pos x="4185" y="3794"/>
                        </a:cxn>
                        <a:cxn ang="0">
                          <a:pos x="4215" y="3692"/>
                        </a:cxn>
                        <a:cxn ang="0">
                          <a:pos x="4245" y="3482"/>
                        </a:cxn>
                        <a:cxn ang="0">
                          <a:pos x="4251" y="3368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28684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28685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61" y="186"/>
                          </a:cxn>
                          <a:cxn ang="0">
                            <a:pos x="442" y="54"/>
                          </a:cxn>
                          <a:cxn ang="0">
                            <a:pos x="771" y="6"/>
                          </a:cxn>
                          <a:cxn ang="0">
                            <a:pos x="1136" y="36"/>
                          </a:cxn>
                          <a:cxn ang="0">
                            <a:pos x="1537" y="144"/>
                          </a:cxn>
                          <a:cxn ang="0">
                            <a:pos x="1949" y="324"/>
                          </a:cxn>
                          <a:cxn ang="0">
                            <a:pos x="2368" y="570"/>
                          </a:cxn>
                          <a:cxn ang="0">
                            <a:pos x="2780" y="888"/>
                          </a:cxn>
                          <a:cxn ang="0">
                            <a:pos x="3103" y="1193"/>
                          </a:cxn>
                          <a:cxn ang="0">
                            <a:pos x="3336" y="1451"/>
                          </a:cxn>
                          <a:cxn ang="0">
                            <a:pos x="3540" y="1721"/>
                          </a:cxn>
                          <a:cxn ang="0">
                            <a:pos x="3719" y="1997"/>
                          </a:cxn>
                          <a:cxn ang="0">
                            <a:pos x="3863" y="2272"/>
                          </a:cxn>
                          <a:cxn ang="0">
                            <a:pos x="3976" y="2548"/>
                          </a:cxn>
                          <a:cxn ang="0">
                            <a:pos x="4060" y="2818"/>
                          </a:cxn>
                          <a:cxn ang="0">
                            <a:pos x="4102" y="3070"/>
                          </a:cxn>
                          <a:cxn ang="0">
                            <a:pos x="4102" y="3321"/>
                          </a:cxn>
                          <a:cxn ang="0">
                            <a:pos x="4060" y="3549"/>
                          </a:cxn>
                          <a:cxn ang="0">
                            <a:pos x="4030" y="3657"/>
                          </a:cxn>
                          <a:cxn ang="0">
                            <a:pos x="4090" y="3447"/>
                          </a:cxn>
                          <a:cxn ang="0">
                            <a:pos x="4108" y="3213"/>
                          </a:cxn>
                          <a:cxn ang="0">
                            <a:pos x="4102" y="3070"/>
                          </a:cxn>
                          <a:cxn ang="0">
                            <a:pos x="4060" y="2812"/>
                          </a:cxn>
                          <a:cxn ang="0">
                            <a:pos x="3982" y="2548"/>
                          </a:cxn>
                          <a:cxn ang="0">
                            <a:pos x="3869" y="2272"/>
                          </a:cxn>
                          <a:cxn ang="0">
                            <a:pos x="3725" y="1997"/>
                          </a:cxn>
                          <a:cxn ang="0">
                            <a:pos x="3546" y="1721"/>
                          </a:cxn>
                          <a:cxn ang="0">
                            <a:pos x="3342" y="1451"/>
                          </a:cxn>
                          <a:cxn ang="0">
                            <a:pos x="3109" y="1187"/>
                          </a:cxn>
                          <a:cxn ang="0">
                            <a:pos x="2792" y="888"/>
                          </a:cxn>
                          <a:cxn ang="0">
                            <a:pos x="2386" y="576"/>
                          </a:cxn>
                          <a:cxn ang="0">
                            <a:pos x="1967" y="330"/>
                          </a:cxn>
                          <a:cxn ang="0">
                            <a:pos x="1543" y="144"/>
                          </a:cxn>
                          <a:cxn ang="0">
                            <a:pos x="1130" y="30"/>
                          </a:cxn>
                          <a:cxn ang="0">
                            <a:pos x="753" y="0"/>
                          </a:cxn>
                          <a:cxn ang="0">
                            <a:pos x="431" y="54"/>
                          </a:cxn>
                          <a:cxn ang="0">
                            <a:pos x="161" y="186"/>
                          </a:cxn>
                          <a:cxn ang="0">
                            <a:pos x="24" y="306"/>
                          </a:cxn>
                          <a:cxn ang="0">
                            <a:pos x="0" y="336"/>
                          </a:cxn>
                          <a:cxn ang="0">
                            <a:pos x="48" y="282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grpSp>
                    <p:nvGrpSpPr>
                      <p:cNvPr id="28686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28687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688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689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690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691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692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693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694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695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696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697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698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699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00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01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02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03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04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05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06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07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08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09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10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11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12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13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14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15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16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17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18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19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20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21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22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909" y="1264"/>
                            </a:cxn>
                            <a:cxn ang="0">
                              <a:pos x="1058" y="1402"/>
                            </a:cxn>
                            <a:cxn ang="0">
                              <a:pos x="1214" y="1528"/>
                            </a:cxn>
                            <a:cxn ang="0">
                              <a:pos x="1369" y="1654"/>
                            </a:cxn>
                            <a:cxn ang="0">
                              <a:pos x="1531" y="1768"/>
                            </a:cxn>
                            <a:cxn ang="0">
                              <a:pos x="1537" y="1768"/>
                            </a:cxn>
                            <a:cxn ang="0">
                              <a:pos x="1375" y="1654"/>
                            </a:cxn>
                            <a:cxn ang="0">
                              <a:pos x="1220" y="1534"/>
                            </a:cxn>
                            <a:cxn ang="0">
                              <a:pos x="1064" y="1402"/>
                            </a:cxn>
                            <a:cxn ang="0">
                              <a:pos x="915" y="1258"/>
                            </a:cxn>
                            <a:cxn ang="0">
                              <a:pos x="765" y="1115"/>
                            </a:cxn>
                            <a:cxn ang="0">
                              <a:pos x="628" y="959"/>
                            </a:cxn>
                            <a:cxn ang="0">
                              <a:pos x="496" y="803"/>
                            </a:cxn>
                            <a:cxn ang="0">
                              <a:pos x="377" y="647"/>
                            </a:cxn>
                            <a:cxn ang="0">
                              <a:pos x="269" y="485"/>
                            </a:cxn>
                            <a:cxn ang="0">
                              <a:pos x="167" y="323"/>
                            </a:cxn>
                            <a:cxn ang="0">
                              <a:pos x="78" y="161"/>
                            </a:cxn>
                            <a:cxn ang="0">
                              <a:pos x="0" y="0"/>
                            </a:cxn>
                            <a:cxn ang="0">
                              <a:pos x="0" y="12"/>
                            </a:cxn>
                            <a:cxn ang="0">
                              <a:pos x="78" y="173"/>
                            </a:cxn>
                            <a:cxn ang="0">
                              <a:pos x="167" y="335"/>
                            </a:cxn>
                            <a:cxn ang="0">
                              <a:pos x="269" y="491"/>
                            </a:cxn>
                            <a:cxn ang="0">
                              <a:pos x="377" y="653"/>
                            </a:cxn>
                            <a:cxn ang="0">
                              <a:pos x="496" y="809"/>
                            </a:cxn>
                            <a:cxn ang="0">
                              <a:pos x="628" y="965"/>
                            </a:cxn>
                            <a:cxn ang="0">
                              <a:pos x="765" y="1121"/>
                            </a:cxn>
                            <a:cxn ang="0">
                              <a:pos x="909" y="1264"/>
                            </a:cxn>
                            <a:cxn ang="0">
                              <a:pos x="909" y="1264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grpSp>
                      <p:nvGrpSpPr>
                        <p:cNvPr id="28723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28724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72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725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726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727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728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729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730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5" y="1868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731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732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98" y="1539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733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3" y="1360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734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8735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6" y="1005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28736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37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38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39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40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41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42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43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44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45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46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47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48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49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50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51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52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53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54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55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56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57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58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59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60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61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62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63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64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65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66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67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68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69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70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771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28772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28773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774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8775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28776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8777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/>
                    <a:ahLst/>
                    <a:cxnLst>
                      <a:cxn ang="0">
                        <a:pos x="1006" y="1102"/>
                      </a:cxn>
                      <a:cxn ang="0">
                        <a:pos x="696" y="823"/>
                      </a:cxn>
                      <a:cxn ang="0">
                        <a:pos x="333" y="447"/>
                      </a:cxn>
                      <a:cxn ang="0">
                        <a:pos x="51" y="76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8778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8779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8780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8781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8782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8783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8784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28785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28786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/>
                <a:ahLst/>
                <a:cxnLst>
                  <a:cxn ang="0">
                    <a:pos x="873" y="1150"/>
                  </a:cxn>
                  <a:cxn ang="0">
                    <a:pos x="741" y="1019"/>
                  </a:cxn>
                  <a:cxn ang="0">
                    <a:pos x="610" y="875"/>
                  </a:cxn>
                  <a:cxn ang="0">
                    <a:pos x="490" y="737"/>
                  </a:cxn>
                  <a:cxn ang="0">
                    <a:pos x="377" y="593"/>
                  </a:cxn>
                  <a:cxn ang="0">
                    <a:pos x="275" y="443"/>
                  </a:cxn>
                  <a:cxn ang="0">
                    <a:pos x="173" y="299"/>
                  </a:cxn>
                  <a:cxn ang="0">
                    <a:pos x="84" y="149"/>
                  </a:cxn>
                  <a:cxn ang="0">
                    <a:pos x="0" y="0"/>
                  </a:cxn>
                  <a:cxn ang="0">
                    <a:pos x="0" y="11"/>
                  </a:cxn>
                  <a:cxn ang="0">
                    <a:pos x="84" y="155"/>
                  </a:cxn>
                  <a:cxn ang="0">
                    <a:pos x="173" y="305"/>
                  </a:cxn>
                  <a:cxn ang="0">
                    <a:pos x="269" y="449"/>
                  </a:cxn>
                  <a:cxn ang="0">
                    <a:pos x="377" y="593"/>
                  </a:cxn>
                  <a:cxn ang="0">
                    <a:pos x="490" y="737"/>
                  </a:cxn>
                  <a:cxn ang="0">
                    <a:pos x="610" y="881"/>
                  </a:cxn>
                  <a:cxn ang="0">
                    <a:pos x="735" y="1019"/>
                  </a:cxn>
                  <a:cxn ang="0">
                    <a:pos x="873" y="1150"/>
                  </a:cxn>
                  <a:cxn ang="0">
                    <a:pos x="1010" y="1276"/>
                  </a:cxn>
                  <a:cxn ang="0">
                    <a:pos x="1148" y="1396"/>
                  </a:cxn>
                  <a:cxn ang="0">
                    <a:pos x="1286" y="1510"/>
                  </a:cxn>
                  <a:cxn ang="0">
                    <a:pos x="1429" y="1618"/>
                  </a:cxn>
                  <a:cxn ang="0">
                    <a:pos x="1435" y="1618"/>
                  </a:cxn>
                  <a:cxn ang="0">
                    <a:pos x="1292" y="1510"/>
                  </a:cxn>
                  <a:cxn ang="0">
                    <a:pos x="1154" y="1396"/>
                  </a:cxn>
                  <a:cxn ang="0">
                    <a:pos x="1010" y="1276"/>
                  </a:cxn>
                  <a:cxn ang="0">
                    <a:pos x="873" y="1150"/>
                  </a:cxn>
                  <a:cxn ang="0">
                    <a:pos x="873" y="1150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87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/>
                <a:ahLst/>
                <a:cxnLst>
                  <a:cxn ang="0">
                    <a:pos x="957" y="1463"/>
                  </a:cxn>
                  <a:cxn ang="0">
                    <a:pos x="789" y="1289"/>
                  </a:cxn>
                  <a:cxn ang="0">
                    <a:pos x="634" y="1115"/>
                  </a:cxn>
                  <a:cxn ang="0">
                    <a:pos x="490" y="929"/>
                  </a:cxn>
                  <a:cxn ang="0">
                    <a:pos x="365" y="743"/>
                  </a:cxn>
                  <a:cxn ang="0">
                    <a:pos x="251" y="557"/>
                  </a:cxn>
                  <a:cxn ang="0">
                    <a:pos x="149" y="372"/>
                  </a:cxn>
                  <a:cxn ang="0">
                    <a:pos x="66" y="186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6" y="198"/>
                  </a:cxn>
                  <a:cxn ang="0">
                    <a:pos x="149" y="384"/>
                  </a:cxn>
                  <a:cxn ang="0">
                    <a:pos x="251" y="569"/>
                  </a:cxn>
                  <a:cxn ang="0">
                    <a:pos x="365" y="755"/>
                  </a:cxn>
                  <a:cxn ang="0">
                    <a:pos x="490" y="935"/>
                  </a:cxn>
                  <a:cxn ang="0">
                    <a:pos x="634" y="1115"/>
                  </a:cxn>
                  <a:cxn ang="0">
                    <a:pos x="789" y="1295"/>
                  </a:cxn>
                  <a:cxn ang="0">
                    <a:pos x="957" y="1463"/>
                  </a:cxn>
                  <a:cxn ang="0">
                    <a:pos x="1130" y="1618"/>
                  </a:cxn>
                  <a:cxn ang="0">
                    <a:pos x="1303" y="1762"/>
                  </a:cxn>
                  <a:cxn ang="0">
                    <a:pos x="1483" y="1894"/>
                  </a:cxn>
                  <a:cxn ang="0">
                    <a:pos x="1662" y="2014"/>
                  </a:cxn>
                  <a:cxn ang="0">
                    <a:pos x="1668" y="2014"/>
                  </a:cxn>
                  <a:cxn ang="0">
                    <a:pos x="1483" y="1894"/>
                  </a:cxn>
                  <a:cxn ang="0">
                    <a:pos x="1303" y="1762"/>
                  </a:cxn>
                  <a:cxn ang="0">
                    <a:pos x="1130" y="1618"/>
                  </a:cxn>
                  <a:cxn ang="0">
                    <a:pos x="957" y="1463"/>
                  </a:cxn>
                  <a:cxn ang="0">
                    <a:pos x="957" y="1463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88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89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90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9" y="2694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91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8792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28793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794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2"/>
                </a:xfrm>
                <a:custGeom>
                  <a:avLst/>
                  <a:gdLst/>
                  <a:ahLst/>
                  <a:cxnLst>
                    <a:cxn ang="0">
                      <a:pos x="227" y="134"/>
                    </a:cxn>
                    <a:cxn ang="0">
                      <a:pos x="203" y="144"/>
                    </a:cxn>
                    <a:cxn ang="0">
                      <a:pos x="179" y="138"/>
                    </a:cxn>
                    <a:cxn ang="0">
                      <a:pos x="149" y="126"/>
                    </a:cxn>
                    <a:cxn ang="0">
                      <a:pos x="126" y="102"/>
                    </a:cxn>
                    <a:cxn ang="0">
                      <a:pos x="102" y="72"/>
                    </a:cxn>
                    <a:cxn ang="0">
                      <a:pos x="84" y="48"/>
                    </a:cxn>
                    <a:cxn ang="0">
                      <a:pos x="78" y="24"/>
                    </a:cxn>
                    <a:cxn ang="0">
                      <a:pos x="84" y="0"/>
                    </a:cxn>
                    <a:cxn ang="0">
                      <a:pos x="84" y="0"/>
                    </a:cxn>
                    <a:cxn ang="0">
                      <a:pos x="78" y="0"/>
                    </a:cxn>
                    <a:cxn ang="0">
                      <a:pos x="18" y="60"/>
                    </a:cxn>
                    <a:cxn ang="0">
                      <a:pos x="0" y="90"/>
                    </a:cxn>
                    <a:cxn ang="0">
                      <a:pos x="0" y="120"/>
                    </a:cxn>
                    <a:cxn ang="0">
                      <a:pos x="12" y="156"/>
                    </a:cxn>
                    <a:cxn ang="0">
                      <a:pos x="36" y="192"/>
                    </a:cxn>
                    <a:cxn ang="0">
                      <a:pos x="66" y="216"/>
                    </a:cxn>
                    <a:cxn ang="0">
                      <a:pos x="96" y="222"/>
                    </a:cxn>
                    <a:cxn ang="0">
                      <a:pos x="126" y="222"/>
                    </a:cxn>
                    <a:cxn ang="0">
                      <a:pos x="155" y="210"/>
                    </a:cxn>
                    <a:cxn ang="0">
                      <a:pos x="227" y="138"/>
                    </a:cxn>
                    <a:cxn ang="0">
                      <a:pos x="227" y="134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795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5"/>
                  <a:ext cx="163" cy="155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796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8"/>
                </a:xfrm>
                <a:custGeom>
                  <a:avLst/>
                  <a:gdLst/>
                  <a:ahLst/>
                  <a:cxnLst>
                    <a:cxn ang="0">
                      <a:pos x="179" y="18"/>
                    </a:cxn>
                    <a:cxn ang="0">
                      <a:pos x="197" y="48"/>
                    </a:cxn>
                    <a:cxn ang="0">
                      <a:pos x="203" y="60"/>
                    </a:cxn>
                    <a:cxn ang="0">
                      <a:pos x="197" y="66"/>
                    </a:cxn>
                    <a:cxn ang="0">
                      <a:pos x="65" y="192"/>
                    </a:cxn>
                    <a:cxn ang="0">
                      <a:pos x="59" y="198"/>
                    </a:cxn>
                    <a:cxn ang="0">
                      <a:pos x="47" y="192"/>
                    </a:cxn>
                    <a:cxn ang="0">
                      <a:pos x="17" y="174"/>
                    </a:cxn>
                    <a:cxn ang="0">
                      <a:pos x="0" y="150"/>
                    </a:cxn>
                    <a:cxn ang="0">
                      <a:pos x="0" y="126"/>
                    </a:cxn>
                    <a:cxn ang="0">
                      <a:pos x="131" y="0"/>
                    </a:cxn>
                    <a:cxn ang="0">
                      <a:pos x="155" y="0"/>
                    </a:cxn>
                    <a:cxn ang="0">
                      <a:pos x="179" y="18"/>
                    </a:cxn>
                    <a:cxn ang="0">
                      <a:pos x="179" y="18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797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8798" name="Rectangle 12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973263"/>
          </a:xfrm>
        </p:spPr>
        <p:txBody>
          <a:bodyPr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8799" name="Rectangle 12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8800" name="Rectangle 12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fld id="{D037379C-FE66-4AA6-9539-DECEC93B34B6}" type="datetime1">
              <a:rPr lang="en-US"/>
              <a:pPr/>
              <a:t>9/2/2010</a:t>
            </a:fld>
            <a:endParaRPr lang="en-US"/>
          </a:p>
        </p:txBody>
      </p:sp>
      <p:sp>
        <p:nvSpPr>
          <p:cNvPr id="28801" name="Rectangle 12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Rodney's Video</a:t>
            </a:r>
          </a:p>
        </p:txBody>
      </p:sp>
      <p:sp>
        <p:nvSpPr>
          <p:cNvPr id="28802" name="Rectangle 13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fld id="{C365A473-2731-4E3C-97C6-10AF568232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0E769B-A21E-4AD6-8532-311C68B3DA0C}" type="datetime1">
              <a:rPr lang="en-US"/>
              <a:pPr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Rodney's Video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A1C43B-C4ED-45C4-91B4-435180E026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018C97-FA0D-4F9B-BB50-0ADFCD6D312A}" type="datetime1">
              <a:rPr lang="en-US"/>
              <a:pPr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Rodney's Video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67BC02-D54F-48E6-B56A-CD3469B455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FE243A5-1149-49FC-8B57-6D3ADBA50D93}" type="datetime1">
              <a:rPr lang="en-US"/>
              <a:pPr/>
              <a:t>9/2/2010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Rodney's Video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1D2687F-0E7D-4115-A9E4-6E73383056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35F95C3-1EDA-4671-ADCA-40D95944ED6D}" type="datetime1">
              <a:rPr lang="en-US"/>
              <a:pPr/>
              <a:t>9/2/2010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Rodney's Video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399C059-D422-4DF5-A292-B7E143CD54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16AA6B-5DE7-426C-8DD9-07AFC97C0E0C}" type="datetime1">
              <a:rPr lang="en-US"/>
              <a:pPr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Rodney's Video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005F3-DD6C-4624-A230-3FEC7A4BB2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A01216F-B953-46C1-84DD-9840593281C7}" type="datetime1">
              <a:rPr lang="en-US"/>
              <a:pPr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Rodney's Video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22B9AD-F6F6-43A1-B655-9B605A16C5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680CBA-51E9-4B0E-AD6C-D14016A9AE6F}" type="datetime1">
              <a:rPr lang="en-US"/>
              <a:pPr/>
              <a:t>9/2/2010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Rodney's Video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92FB1-18F6-4AF1-B81F-12E062A9EC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0F5435-FB7A-4492-B3F9-5FB64D4A0885}" type="datetime1">
              <a:rPr lang="en-US"/>
              <a:pPr/>
              <a:t>9/2/2010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Rodney's Video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B83650-A9E6-43E3-B120-41BF2056DB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E7BE5E-294C-463A-AB37-9EE9C1EAFA45}" type="datetime1">
              <a:rPr lang="en-US"/>
              <a:pPr/>
              <a:t>9/2/2010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Rodney's Video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934FA-9C47-44D9-869E-73826F6E05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2F05B0-E3A8-47CA-A13C-BC65E262F777}" type="datetime1">
              <a:rPr lang="en-US"/>
              <a:pPr/>
              <a:t>9/2/2010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Rodney's Video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3D7D4F-4B4F-4365-A49F-6EF7D7B10C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2F7070-6654-459A-94CC-3D2B6558B1E8}" type="datetime1">
              <a:rPr lang="en-US"/>
              <a:pPr/>
              <a:t>9/2/2010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Rodney's Video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CD8DDF-40BA-43B2-A284-0C52C45377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C27D3C-3880-4937-B875-62550C8A96D8}" type="datetime1">
              <a:rPr lang="en-US"/>
              <a:pPr/>
              <a:t>9/2/2010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Rodney's Video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901BED-5B58-4C4D-B2FC-09FC4BD261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/>
          <p:cNvGrpSpPr>
            <a:grpSpLocks/>
          </p:cNvGrpSpPr>
          <p:nvPr/>
        </p:nvGrpSpPr>
        <p:grpSpPr bwMode="auto">
          <a:xfrm>
            <a:off x="-609600" y="762000"/>
            <a:ext cx="7542213" cy="6029325"/>
            <a:chOff x="-384" y="480"/>
            <a:chExt cx="4751" cy="3798"/>
          </a:xfrm>
        </p:grpSpPr>
        <p:grpSp>
          <p:nvGrpSpPr>
            <p:cNvPr id="27651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27652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27653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/>
                  <a:ahLst/>
                  <a:cxnLst>
                    <a:cxn ang="0">
                      <a:pos x="502" y="1990"/>
                    </a:cxn>
                    <a:cxn ang="0">
                      <a:pos x="186" y="1474"/>
                    </a:cxn>
                    <a:cxn ang="0">
                      <a:pos x="66" y="1169"/>
                    </a:cxn>
                    <a:cxn ang="0">
                      <a:pos x="12" y="875"/>
                    </a:cxn>
                    <a:cxn ang="0">
                      <a:pos x="18" y="611"/>
                    </a:cxn>
                    <a:cxn ang="0">
                      <a:pos x="84" y="389"/>
                    </a:cxn>
                    <a:cxn ang="0">
                      <a:pos x="209" y="216"/>
                    </a:cxn>
                    <a:cxn ang="0">
                      <a:pos x="508" y="42"/>
                    </a:cxn>
                    <a:cxn ang="0">
                      <a:pos x="891" y="6"/>
                    </a:cxn>
                    <a:cxn ang="0">
                      <a:pos x="1334" y="102"/>
                    </a:cxn>
                    <a:cxn ang="0">
                      <a:pos x="1806" y="324"/>
                    </a:cxn>
                    <a:cxn ang="0">
                      <a:pos x="2272" y="659"/>
                    </a:cxn>
                    <a:cxn ang="0">
                      <a:pos x="2769" y="1187"/>
                    </a:cxn>
                    <a:cxn ang="0">
                      <a:pos x="3085" y="1702"/>
                    </a:cxn>
                    <a:cxn ang="0">
                      <a:pos x="3205" y="2008"/>
                    </a:cxn>
                    <a:cxn ang="0">
                      <a:pos x="3259" y="2302"/>
                    </a:cxn>
                    <a:cxn ang="0">
                      <a:pos x="3253" y="2565"/>
                    </a:cxn>
                    <a:cxn ang="0">
                      <a:pos x="3187" y="2781"/>
                    </a:cxn>
                    <a:cxn ang="0">
                      <a:pos x="3068" y="2961"/>
                    </a:cxn>
                    <a:cxn ang="0">
                      <a:pos x="2918" y="3075"/>
                    </a:cxn>
                    <a:cxn ang="0">
                      <a:pos x="3068" y="2967"/>
                    </a:cxn>
                    <a:cxn ang="0">
                      <a:pos x="3193" y="2787"/>
                    </a:cxn>
                    <a:cxn ang="0">
                      <a:pos x="3259" y="2565"/>
                    </a:cxn>
                    <a:cxn ang="0">
                      <a:pos x="3265" y="2302"/>
                    </a:cxn>
                    <a:cxn ang="0">
                      <a:pos x="3211" y="2008"/>
                    </a:cxn>
                    <a:cxn ang="0">
                      <a:pos x="3091" y="1702"/>
                    </a:cxn>
                    <a:cxn ang="0">
                      <a:pos x="2775" y="1181"/>
                    </a:cxn>
                    <a:cxn ang="0">
                      <a:pos x="2278" y="653"/>
                    </a:cxn>
                    <a:cxn ang="0">
                      <a:pos x="1806" y="318"/>
                    </a:cxn>
                    <a:cxn ang="0">
                      <a:pos x="1334" y="96"/>
                    </a:cxn>
                    <a:cxn ang="0">
                      <a:pos x="891" y="0"/>
                    </a:cxn>
                    <a:cxn ang="0">
                      <a:pos x="502" y="36"/>
                    </a:cxn>
                    <a:cxn ang="0">
                      <a:pos x="204" y="210"/>
                    </a:cxn>
                    <a:cxn ang="0">
                      <a:pos x="78" y="389"/>
                    </a:cxn>
                    <a:cxn ang="0">
                      <a:pos x="12" y="611"/>
                    </a:cxn>
                    <a:cxn ang="0">
                      <a:pos x="6" y="875"/>
                    </a:cxn>
                    <a:cxn ang="0">
                      <a:pos x="60" y="1169"/>
                    </a:cxn>
                    <a:cxn ang="0">
                      <a:pos x="180" y="1474"/>
                    </a:cxn>
                    <a:cxn ang="0">
                      <a:pos x="353" y="1786"/>
                    </a:cxn>
                    <a:cxn ang="0">
                      <a:pos x="849" y="2380"/>
                    </a:cxn>
                    <a:cxn ang="0">
                      <a:pos x="1244" y="2709"/>
                    </a:cxn>
                    <a:cxn ang="0">
                      <a:pos x="1656" y="2961"/>
                    </a:cxn>
                    <a:cxn ang="0">
                      <a:pos x="1937" y="3075"/>
                    </a:cxn>
                    <a:cxn ang="0">
                      <a:pos x="1525" y="2889"/>
                    </a:cxn>
                    <a:cxn ang="0">
                      <a:pos x="1118" y="2607"/>
                    </a:cxn>
                    <a:cxn ang="0">
                      <a:pos x="849" y="2380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7654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27655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/>
                    <a:ahLst/>
                    <a:cxnLst>
                      <a:cxn ang="0">
                        <a:pos x="3946" y="2860"/>
                      </a:cxn>
                      <a:cxn ang="0">
                        <a:pos x="3910" y="2614"/>
                      </a:cxn>
                      <a:cxn ang="0">
                        <a:pos x="3839" y="2368"/>
                      </a:cxn>
                      <a:cxn ang="0">
                        <a:pos x="3731" y="2110"/>
                      </a:cxn>
                      <a:cxn ang="0">
                        <a:pos x="3593" y="1853"/>
                      </a:cxn>
                      <a:cxn ang="0">
                        <a:pos x="3432" y="1595"/>
                      </a:cxn>
                      <a:cxn ang="0">
                        <a:pos x="3241" y="1343"/>
                      </a:cxn>
                      <a:cxn ang="0">
                        <a:pos x="3025" y="1103"/>
                      </a:cxn>
                      <a:cxn ang="0">
                        <a:pos x="2721" y="815"/>
                      </a:cxn>
                      <a:cxn ang="0">
                        <a:pos x="2332" y="522"/>
                      </a:cxn>
                      <a:cxn ang="0">
                        <a:pos x="1943" y="288"/>
                      </a:cxn>
                      <a:cxn ang="0">
                        <a:pos x="1555" y="126"/>
                      </a:cxn>
                      <a:cxn ang="0">
                        <a:pos x="1184" y="24"/>
                      </a:cxn>
                      <a:cxn ang="0">
                        <a:pos x="837" y="0"/>
                      </a:cxn>
                      <a:cxn ang="0">
                        <a:pos x="526" y="48"/>
                      </a:cxn>
                      <a:cxn ang="0">
                        <a:pos x="263" y="174"/>
                      </a:cxn>
                      <a:cxn ang="0">
                        <a:pos x="114" y="312"/>
                      </a:cxn>
                      <a:cxn ang="0">
                        <a:pos x="0" y="486"/>
                      </a:cxn>
                      <a:cxn ang="0">
                        <a:pos x="72" y="372"/>
                      </a:cxn>
                      <a:cxn ang="0">
                        <a:pos x="269" y="174"/>
                      </a:cxn>
                      <a:cxn ang="0">
                        <a:pos x="526" y="48"/>
                      </a:cxn>
                      <a:cxn ang="0">
                        <a:pos x="837" y="6"/>
                      </a:cxn>
                      <a:cxn ang="0">
                        <a:pos x="1184" y="30"/>
                      </a:cxn>
                      <a:cxn ang="0">
                        <a:pos x="1555" y="132"/>
                      </a:cxn>
                      <a:cxn ang="0">
                        <a:pos x="1943" y="294"/>
                      </a:cxn>
                      <a:cxn ang="0">
                        <a:pos x="2332" y="528"/>
                      </a:cxn>
                      <a:cxn ang="0">
                        <a:pos x="2715" y="821"/>
                      </a:cxn>
                      <a:cxn ang="0">
                        <a:pos x="3127" y="1223"/>
                      </a:cxn>
                      <a:cxn ang="0">
                        <a:pos x="3336" y="1469"/>
                      </a:cxn>
                      <a:cxn ang="0">
                        <a:pos x="3510" y="1727"/>
                      </a:cxn>
                      <a:cxn ang="0">
                        <a:pos x="3665" y="1984"/>
                      </a:cxn>
                      <a:cxn ang="0">
                        <a:pos x="3785" y="2236"/>
                      </a:cxn>
                      <a:cxn ang="0">
                        <a:pos x="3875" y="2494"/>
                      </a:cxn>
                      <a:cxn ang="0">
                        <a:pos x="3934" y="2740"/>
                      </a:cxn>
                      <a:cxn ang="0">
                        <a:pos x="3952" y="2973"/>
                      </a:cxn>
                      <a:cxn ang="0">
                        <a:pos x="3922" y="3255"/>
                      </a:cxn>
                      <a:cxn ang="0">
                        <a:pos x="3833" y="3501"/>
                      </a:cxn>
                      <a:cxn ang="0">
                        <a:pos x="3886" y="3387"/>
                      </a:cxn>
                      <a:cxn ang="0">
                        <a:pos x="3946" y="3123"/>
                      </a:cxn>
                      <a:cxn ang="0">
                        <a:pos x="3952" y="2973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656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/>
                    <a:ahLst/>
                    <a:cxnLst>
                      <a:cxn ang="0">
                        <a:pos x="676" y="2416"/>
                      </a:cxn>
                      <a:cxn ang="0">
                        <a:pos x="419" y="2062"/>
                      </a:cxn>
                      <a:cxn ang="0">
                        <a:pos x="215" y="1703"/>
                      </a:cxn>
                      <a:cxn ang="0">
                        <a:pos x="78" y="1343"/>
                      </a:cxn>
                      <a:cxn ang="0">
                        <a:pos x="12" y="1001"/>
                      </a:cxn>
                      <a:cxn ang="0">
                        <a:pos x="18" y="701"/>
                      </a:cxn>
                      <a:cxn ang="0">
                        <a:pos x="96" y="450"/>
                      </a:cxn>
                      <a:cxn ang="0">
                        <a:pos x="239" y="246"/>
                      </a:cxn>
                      <a:cxn ang="0">
                        <a:pos x="580" y="48"/>
                      </a:cxn>
                      <a:cxn ang="0">
                        <a:pos x="1028" y="6"/>
                      </a:cxn>
                      <a:cxn ang="0">
                        <a:pos x="1543" y="120"/>
                      </a:cxn>
                      <a:cxn ang="0">
                        <a:pos x="2087" y="378"/>
                      </a:cxn>
                      <a:cxn ang="0">
                        <a:pos x="2631" y="773"/>
                      </a:cxn>
                      <a:cxn ang="0">
                        <a:pos x="3115" y="1265"/>
                      </a:cxn>
                      <a:cxn ang="0">
                        <a:pos x="3378" y="1625"/>
                      </a:cxn>
                      <a:cxn ang="0">
                        <a:pos x="3582" y="1984"/>
                      </a:cxn>
                      <a:cxn ang="0">
                        <a:pos x="3719" y="2344"/>
                      </a:cxn>
                      <a:cxn ang="0">
                        <a:pos x="3785" y="2686"/>
                      </a:cxn>
                      <a:cxn ang="0">
                        <a:pos x="3749" y="3105"/>
                      </a:cxn>
                      <a:cxn ang="0">
                        <a:pos x="3629" y="3363"/>
                      </a:cxn>
                      <a:cxn ang="0">
                        <a:pos x="3779" y="2967"/>
                      </a:cxn>
                      <a:cxn ang="0">
                        <a:pos x="3791" y="2794"/>
                      </a:cxn>
                      <a:cxn ang="0">
                        <a:pos x="3749" y="2458"/>
                      </a:cxn>
                      <a:cxn ang="0">
                        <a:pos x="3635" y="2104"/>
                      </a:cxn>
                      <a:cxn ang="0">
                        <a:pos x="3456" y="1739"/>
                      </a:cxn>
                      <a:cxn ang="0">
                        <a:pos x="3211" y="1385"/>
                      </a:cxn>
                      <a:cxn ang="0">
                        <a:pos x="2804" y="929"/>
                      </a:cxn>
                      <a:cxn ang="0">
                        <a:pos x="2272" y="492"/>
                      </a:cxn>
                      <a:cxn ang="0">
                        <a:pos x="1722" y="192"/>
                      </a:cxn>
                      <a:cxn ang="0">
                        <a:pos x="1190" y="24"/>
                      </a:cxn>
                      <a:cxn ang="0">
                        <a:pos x="717" y="12"/>
                      </a:cxn>
                      <a:cxn ang="0">
                        <a:pos x="335" y="162"/>
                      </a:cxn>
                      <a:cxn ang="0">
                        <a:pos x="132" y="378"/>
                      </a:cxn>
                      <a:cxn ang="0">
                        <a:pos x="36" y="612"/>
                      </a:cxn>
                      <a:cxn ang="0">
                        <a:pos x="0" y="893"/>
                      </a:cxn>
                      <a:cxn ang="0">
                        <a:pos x="42" y="1229"/>
                      </a:cxn>
                      <a:cxn ang="0">
                        <a:pos x="161" y="1583"/>
                      </a:cxn>
                      <a:cxn ang="0">
                        <a:pos x="341" y="1942"/>
                      </a:cxn>
                      <a:cxn ang="0">
                        <a:pos x="580" y="2302"/>
                      </a:cxn>
                      <a:cxn ang="0">
                        <a:pos x="987" y="2758"/>
                      </a:cxn>
                      <a:cxn ang="0">
                        <a:pos x="1596" y="3237"/>
                      </a:cxn>
                      <a:cxn ang="0">
                        <a:pos x="1596" y="3237"/>
                      </a:cxn>
                      <a:cxn ang="0">
                        <a:pos x="993" y="2758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657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/>
                    <a:ahLst/>
                    <a:cxnLst>
                      <a:cxn ang="0">
                        <a:pos x="538" y="2146"/>
                      </a:cxn>
                      <a:cxn ang="0">
                        <a:pos x="317" y="1816"/>
                      </a:cxn>
                      <a:cxn ang="0">
                        <a:pos x="149" y="1481"/>
                      </a:cxn>
                      <a:cxn ang="0">
                        <a:pos x="41" y="1151"/>
                      </a:cxn>
                      <a:cxn ang="0">
                        <a:pos x="0" y="839"/>
                      </a:cxn>
                      <a:cxn ang="0">
                        <a:pos x="30" y="575"/>
                      </a:cxn>
                      <a:cxn ang="0">
                        <a:pos x="125" y="354"/>
                      </a:cxn>
                      <a:cxn ang="0">
                        <a:pos x="317" y="150"/>
                      </a:cxn>
                      <a:cxn ang="0">
                        <a:pos x="669" y="12"/>
                      </a:cxn>
                      <a:cxn ang="0">
                        <a:pos x="1112" y="24"/>
                      </a:cxn>
                      <a:cxn ang="0">
                        <a:pos x="1608" y="174"/>
                      </a:cxn>
                      <a:cxn ang="0">
                        <a:pos x="2116" y="456"/>
                      </a:cxn>
                      <a:cxn ang="0">
                        <a:pos x="2613" y="857"/>
                      </a:cxn>
                      <a:cxn ang="0">
                        <a:pos x="3073" y="1391"/>
                      </a:cxn>
                      <a:cxn ang="0">
                        <a:pos x="3276" y="1726"/>
                      </a:cxn>
                      <a:cxn ang="0">
                        <a:pos x="3426" y="2062"/>
                      </a:cxn>
                      <a:cxn ang="0">
                        <a:pos x="3509" y="2386"/>
                      </a:cxn>
                      <a:cxn ang="0">
                        <a:pos x="3521" y="2680"/>
                      </a:cxn>
                      <a:cxn ang="0">
                        <a:pos x="3474" y="2931"/>
                      </a:cxn>
                      <a:cxn ang="0">
                        <a:pos x="3360" y="3141"/>
                      </a:cxn>
                      <a:cxn ang="0">
                        <a:pos x="3282" y="3225"/>
                      </a:cxn>
                      <a:cxn ang="0">
                        <a:pos x="3312" y="3201"/>
                      </a:cxn>
                      <a:cxn ang="0">
                        <a:pos x="3444" y="3009"/>
                      </a:cxn>
                      <a:cxn ang="0">
                        <a:pos x="3515" y="2769"/>
                      </a:cxn>
                      <a:cxn ang="0">
                        <a:pos x="3521" y="2488"/>
                      </a:cxn>
                      <a:cxn ang="0">
                        <a:pos x="3462" y="2170"/>
                      </a:cxn>
                      <a:cxn ang="0">
                        <a:pos x="3336" y="1834"/>
                      </a:cxn>
                      <a:cxn ang="0">
                        <a:pos x="3145" y="1499"/>
                      </a:cxn>
                      <a:cxn ang="0">
                        <a:pos x="2816" y="1061"/>
                      </a:cxn>
                      <a:cxn ang="0">
                        <a:pos x="2284" y="575"/>
                      </a:cxn>
                      <a:cxn ang="0">
                        <a:pos x="1775" y="252"/>
                      </a:cxn>
                      <a:cxn ang="0">
                        <a:pos x="1273" y="60"/>
                      </a:cxn>
                      <a:cxn ang="0">
                        <a:pos x="807" y="0"/>
                      </a:cxn>
                      <a:cxn ang="0">
                        <a:pos x="418" y="84"/>
                      </a:cxn>
                      <a:cxn ang="0">
                        <a:pos x="167" y="288"/>
                      </a:cxn>
                      <a:cxn ang="0">
                        <a:pos x="53" y="498"/>
                      </a:cxn>
                      <a:cxn ang="0">
                        <a:pos x="0" y="749"/>
                      </a:cxn>
                      <a:cxn ang="0">
                        <a:pos x="18" y="1043"/>
                      </a:cxn>
                      <a:cxn ang="0">
                        <a:pos x="101" y="1373"/>
                      </a:cxn>
                      <a:cxn ang="0">
                        <a:pos x="251" y="1708"/>
                      </a:cxn>
                      <a:cxn ang="0">
                        <a:pos x="454" y="2038"/>
                      </a:cxn>
                      <a:cxn ang="0">
                        <a:pos x="914" y="2572"/>
                      </a:cxn>
                      <a:cxn ang="0">
                        <a:pos x="1255" y="2865"/>
                      </a:cxn>
                      <a:cxn ang="0">
                        <a:pos x="1608" y="3099"/>
                      </a:cxn>
                      <a:cxn ang="0">
                        <a:pos x="1853" y="3225"/>
                      </a:cxn>
                      <a:cxn ang="0">
                        <a:pos x="1494" y="3027"/>
                      </a:cxn>
                      <a:cxn ang="0">
                        <a:pos x="1142" y="2769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7658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27659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/>
                      <a:ahLst/>
                      <a:cxnLst>
                        <a:cxn ang="0">
                          <a:pos x="4245" y="3237"/>
                        </a:cxn>
                        <a:cxn ang="0">
                          <a:pos x="4203" y="2961"/>
                        </a:cxn>
                        <a:cxn ang="0">
                          <a:pos x="4120" y="2679"/>
                        </a:cxn>
                        <a:cxn ang="0">
                          <a:pos x="4000" y="2391"/>
                        </a:cxn>
                        <a:cxn ang="0">
                          <a:pos x="3845" y="2098"/>
                        </a:cxn>
                        <a:cxn ang="0">
                          <a:pos x="3659" y="1810"/>
                        </a:cxn>
                        <a:cxn ang="0">
                          <a:pos x="3438" y="1528"/>
                        </a:cxn>
                        <a:cxn ang="0">
                          <a:pos x="3193" y="1252"/>
                        </a:cxn>
                        <a:cxn ang="0">
                          <a:pos x="2858" y="935"/>
                        </a:cxn>
                        <a:cxn ang="0">
                          <a:pos x="2434" y="605"/>
                        </a:cxn>
                        <a:cxn ang="0">
                          <a:pos x="1991" y="341"/>
                        </a:cxn>
                        <a:cxn ang="0">
                          <a:pos x="1549" y="143"/>
                        </a:cxn>
                        <a:cxn ang="0">
                          <a:pos x="1124" y="35"/>
                        </a:cxn>
                        <a:cxn ang="0">
                          <a:pos x="741" y="0"/>
                        </a:cxn>
                        <a:cxn ang="0">
                          <a:pos x="401" y="47"/>
                        </a:cxn>
                        <a:cxn ang="0">
                          <a:pos x="120" y="173"/>
                        </a:cxn>
                        <a:cxn ang="0">
                          <a:pos x="0" y="269"/>
                        </a:cxn>
                        <a:cxn ang="0">
                          <a:pos x="263" y="101"/>
                        </a:cxn>
                        <a:cxn ang="0">
                          <a:pos x="586" y="18"/>
                        </a:cxn>
                        <a:cxn ang="0">
                          <a:pos x="957" y="18"/>
                        </a:cxn>
                        <a:cxn ang="0">
                          <a:pos x="1357" y="95"/>
                        </a:cxn>
                        <a:cxn ang="0">
                          <a:pos x="1782" y="245"/>
                        </a:cxn>
                        <a:cxn ang="0">
                          <a:pos x="2212" y="467"/>
                        </a:cxn>
                        <a:cxn ang="0">
                          <a:pos x="2643" y="761"/>
                        </a:cxn>
                        <a:cxn ang="0">
                          <a:pos x="3061" y="1120"/>
                        </a:cxn>
                        <a:cxn ang="0">
                          <a:pos x="3318" y="1390"/>
                        </a:cxn>
                        <a:cxn ang="0">
                          <a:pos x="3552" y="1666"/>
                        </a:cxn>
                        <a:cxn ang="0">
                          <a:pos x="3755" y="1954"/>
                        </a:cxn>
                        <a:cxn ang="0">
                          <a:pos x="3922" y="2247"/>
                        </a:cxn>
                        <a:cxn ang="0">
                          <a:pos x="4060" y="2535"/>
                        </a:cxn>
                        <a:cxn ang="0">
                          <a:pos x="4162" y="2823"/>
                        </a:cxn>
                        <a:cxn ang="0">
                          <a:pos x="4221" y="3105"/>
                        </a:cxn>
                        <a:cxn ang="0">
                          <a:pos x="4245" y="3368"/>
                        </a:cxn>
                        <a:cxn ang="0">
                          <a:pos x="4233" y="3590"/>
                        </a:cxn>
                        <a:cxn ang="0">
                          <a:pos x="4185" y="3794"/>
                        </a:cxn>
                        <a:cxn ang="0">
                          <a:pos x="4215" y="3692"/>
                        </a:cxn>
                        <a:cxn ang="0">
                          <a:pos x="4245" y="3482"/>
                        </a:cxn>
                        <a:cxn ang="0">
                          <a:pos x="4251" y="3368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27660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27661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61" y="186"/>
                          </a:cxn>
                          <a:cxn ang="0">
                            <a:pos x="442" y="54"/>
                          </a:cxn>
                          <a:cxn ang="0">
                            <a:pos x="771" y="6"/>
                          </a:cxn>
                          <a:cxn ang="0">
                            <a:pos x="1136" y="36"/>
                          </a:cxn>
                          <a:cxn ang="0">
                            <a:pos x="1537" y="144"/>
                          </a:cxn>
                          <a:cxn ang="0">
                            <a:pos x="1949" y="324"/>
                          </a:cxn>
                          <a:cxn ang="0">
                            <a:pos x="2368" y="570"/>
                          </a:cxn>
                          <a:cxn ang="0">
                            <a:pos x="2780" y="888"/>
                          </a:cxn>
                          <a:cxn ang="0">
                            <a:pos x="3103" y="1193"/>
                          </a:cxn>
                          <a:cxn ang="0">
                            <a:pos x="3336" y="1451"/>
                          </a:cxn>
                          <a:cxn ang="0">
                            <a:pos x="3540" y="1721"/>
                          </a:cxn>
                          <a:cxn ang="0">
                            <a:pos x="3719" y="1997"/>
                          </a:cxn>
                          <a:cxn ang="0">
                            <a:pos x="3863" y="2272"/>
                          </a:cxn>
                          <a:cxn ang="0">
                            <a:pos x="3976" y="2548"/>
                          </a:cxn>
                          <a:cxn ang="0">
                            <a:pos x="4060" y="2818"/>
                          </a:cxn>
                          <a:cxn ang="0">
                            <a:pos x="4102" y="3070"/>
                          </a:cxn>
                          <a:cxn ang="0">
                            <a:pos x="4102" y="3321"/>
                          </a:cxn>
                          <a:cxn ang="0">
                            <a:pos x="4060" y="3549"/>
                          </a:cxn>
                          <a:cxn ang="0">
                            <a:pos x="4030" y="3657"/>
                          </a:cxn>
                          <a:cxn ang="0">
                            <a:pos x="4090" y="3447"/>
                          </a:cxn>
                          <a:cxn ang="0">
                            <a:pos x="4108" y="3213"/>
                          </a:cxn>
                          <a:cxn ang="0">
                            <a:pos x="4102" y="3070"/>
                          </a:cxn>
                          <a:cxn ang="0">
                            <a:pos x="4060" y="2812"/>
                          </a:cxn>
                          <a:cxn ang="0">
                            <a:pos x="3982" y="2548"/>
                          </a:cxn>
                          <a:cxn ang="0">
                            <a:pos x="3869" y="2272"/>
                          </a:cxn>
                          <a:cxn ang="0">
                            <a:pos x="3725" y="1997"/>
                          </a:cxn>
                          <a:cxn ang="0">
                            <a:pos x="3546" y="1721"/>
                          </a:cxn>
                          <a:cxn ang="0">
                            <a:pos x="3342" y="1451"/>
                          </a:cxn>
                          <a:cxn ang="0">
                            <a:pos x="3109" y="1187"/>
                          </a:cxn>
                          <a:cxn ang="0">
                            <a:pos x="2792" y="888"/>
                          </a:cxn>
                          <a:cxn ang="0">
                            <a:pos x="2386" y="576"/>
                          </a:cxn>
                          <a:cxn ang="0">
                            <a:pos x="1967" y="330"/>
                          </a:cxn>
                          <a:cxn ang="0">
                            <a:pos x="1543" y="144"/>
                          </a:cxn>
                          <a:cxn ang="0">
                            <a:pos x="1130" y="30"/>
                          </a:cxn>
                          <a:cxn ang="0">
                            <a:pos x="753" y="0"/>
                          </a:cxn>
                          <a:cxn ang="0">
                            <a:pos x="431" y="54"/>
                          </a:cxn>
                          <a:cxn ang="0">
                            <a:pos x="161" y="186"/>
                          </a:cxn>
                          <a:cxn ang="0">
                            <a:pos x="24" y="306"/>
                          </a:cxn>
                          <a:cxn ang="0">
                            <a:pos x="0" y="336"/>
                          </a:cxn>
                          <a:cxn ang="0">
                            <a:pos x="48" y="282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grpSp>
                    <p:nvGrpSpPr>
                      <p:cNvPr id="27662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27663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64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65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66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67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68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69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70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71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72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73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74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75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76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77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78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79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80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81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82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83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84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85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86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87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88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89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90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91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92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93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94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95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96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97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698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909" y="1264"/>
                            </a:cxn>
                            <a:cxn ang="0">
                              <a:pos x="1058" y="1402"/>
                            </a:cxn>
                            <a:cxn ang="0">
                              <a:pos x="1214" y="1528"/>
                            </a:cxn>
                            <a:cxn ang="0">
                              <a:pos x="1369" y="1654"/>
                            </a:cxn>
                            <a:cxn ang="0">
                              <a:pos x="1531" y="1768"/>
                            </a:cxn>
                            <a:cxn ang="0">
                              <a:pos x="1537" y="1768"/>
                            </a:cxn>
                            <a:cxn ang="0">
                              <a:pos x="1375" y="1654"/>
                            </a:cxn>
                            <a:cxn ang="0">
                              <a:pos x="1220" y="1534"/>
                            </a:cxn>
                            <a:cxn ang="0">
                              <a:pos x="1064" y="1402"/>
                            </a:cxn>
                            <a:cxn ang="0">
                              <a:pos x="915" y="1258"/>
                            </a:cxn>
                            <a:cxn ang="0">
                              <a:pos x="765" y="1115"/>
                            </a:cxn>
                            <a:cxn ang="0">
                              <a:pos x="628" y="959"/>
                            </a:cxn>
                            <a:cxn ang="0">
                              <a:pos x="496" y="803"/>
                            </a:cxn>
                            <a:cxn ang="0">
                              <a:pos x="377" y="647"/>
                            </a:cxn>
                            <a:cxn ang="0">
                              <a:pos x="269" y="485"/>
                            </a:cxn>
                            <a:cxn ang="0">
                              <a:pos x="167" y="323"/>
                            </a:cxn>
                            <a:cxn ang="0">
                              <a:pos x="78" y="161"/>
                            </a:cxn>
                            <a:cxn ang="0">
                              <a:pos x="0" y="0"/>
                            </a:cxn>
                            <a:cxn ang="0">
                              <a:pos x="0" y="12"/>
                            </a:cxn>
                            <a:cxn ang="0">
                              <a:pos x="78" y="173"/>
                            </a:cxn>
                            <a:cxn ang="0">
                              <a:pos x="167" y="335"/>
                            </a:cxn>
                            <a:cxn ang="0">
                              <a:pos x="269" y="491"/>
                            </a:cxn>
                            <a:cxn ang="0">
                              <a:pos x="377" y="653"/>
                            </a:cxn>
                            <a:cxn ang="0">
                              <a:pos x="496" y="809"/>
                            </a:cxn>
                            <a:cxn ang="0">
                              <a:pos x="628" y="965"/>
                            </a:cxn>
                            <a:cxn ang="0">
                              <a:pos x="765" y="1121"/>
                            </a:cxn>
                            <a:cxn ang="0">
                              <a:pos x="909" y="1264"/>
                            </a:cxn>
                            <a:cxn ang="0">
                              <a:pos x="909" y="1264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grpSp>
                      <p:nvGrpSpPr>
                        <p:cNvPr id="27699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27700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72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701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702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703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704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705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706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5" y="1868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707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708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98" y="1539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709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3" y="1360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710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7711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6" y="1005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27712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13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14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15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16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17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18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19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20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21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22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23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24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25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26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27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28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29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30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31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32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33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34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35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36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37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38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39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40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41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42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43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44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45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46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747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27748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27749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50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7751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27752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753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/>
                    <a:ahLst/>
                    <a:cxnLst>
                      <a:cxn ang="0">
                        <a:pos x="1006" y="1102"/>
                      </a:cxn>
                      <a:cxn ang="0">
                        <a:pos x="696" y="823"/>
                      </a:cxn>
                      <a:cxn ang="0">
                        <a:pos x="333" y="447"/>
                      </a:cxn>
                      <a:cxn ang="0">
                        <a:pos x="51" y="76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754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755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756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757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758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759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760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27761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27762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/>
                <a:ahLst/>
                <a:cxnLst>
                  <a:cxn ang="0">
                    <a:pos x="873" y="1150"/>
                  </a:cxn>
                  <a:cxn ang="0">
                    <a:pos x="741" y="1019"/>
                  </a:cxn>
                  <a:cxn ang="0">
                    <a:pos x="610" y="875"/>
                  </a:cxn>
                  <a:cxn ang="0">
                    <a:pos x="490" y="737"/>
                  </a:cxn>
                  <a:cxn ang="0">
                    <a:pos x="377" y="593"/>
                  </a:cxn>
                  <a:cxn ang="0">
                    <a:pos x="275" y="443"/>
                  </a:cxn>
                  <a:cxn ang="0">
                    <a:pos x="173" y="299"/>
                  </a:cxn>
                  <a:cxn ang="0">
                    <a:pos x="84" y="149"/>
                  </a:cxn>
                  <a:cxn ang="0">
                    <a:pos x="0" y="0"/>
                  </a:cxn>
                  <a:cxn ang="0">
                    <a:pos x="0" y="11"/>
                  </a:cxn>
                  <a:cxn ang="0">
                    <a:pos x="84" y="155"/>
                  </a:cxn>
                  <a:cxn ang="0">
                    <a:pos x="173" y="305"/>
                  </a:cxn>
                  <a:cxn ang="0">
                    <a:pos x="269" y="449"/>
                  </a:cxn>
                  <a:cxn ang="0">
                    <a:pos x="377" y="593"/>
                  </a:cxn>
                  <a:cxn ang="0">
                    <a:pos x="490" y="737"/>
                  </a:cxn>
                  <a:cxn ang="0">
                    <a:pos x="610" y="881"/>
                  </a:cxn>
                  <a:cxn ang="0">
                    <a:pos x="735" y="1019"/>
                  </a:cxn>
                  <a:cxn ang="0">
                    <a:pos x="873" y="1150"/>
                  </a:cxn>
                  <a:cxn ang="0">
                    <a:pos x="1010" y="1276"/>
                  </a:cxn>
                  <a:cxn ang="0">
                    <a:pos x="1148" y="1396"/>
                  </a:cxn>
                  <a:cxn ang="0">
                    <a:pos x="1286" y="1510"/>
                  </a:cxn>
                  <a:cxn ang="0">
                    <a:pos x="1429" y="1618"/>
                  </a:cxn>
                  <a:cxn ang="0">
                    <a:pos x="1435" y="1618"/>
                  </a:cxn>
                  <a:cxn ang="0">
                    <a:pos x="1292" y="1510"/>
                  </a:cxn>
                  <a:cxn ang="0">
                    <a:pos x="1154" y="1396"/>
                  </a:cxn>
                  <a:cxn ang="0">
                    <a:pos x="1010" y="1276"/>
                  </a:cxn>
                  <a:cxn ang="0">
                    <a:pos x="873" y="1150"/>
                  </a:cxn>
                  <a:cxn ang="0">
                    <a:pos x="873" y="1150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63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/>
                <a:ahLst/>
                <a:cxnLst>
                  <a:cxn ang="0">
                    <a:pos x="957" y="1463"/>
                  </a:cxn>
                  <a:cxn ang="0">
                    <a:pos x="789" y="1289"/>
                  </a:cxn>
                  <a:cxn ang="0">
                    <a:pos x="634" y="1115"/>
                  </a:cxn>
                  <a:cxn ang="0">
                    <a:pos x="490" y="929"/>
                  </a:cxn>
                  <a:cxn ang="0">
                    <a:pos x="365" y="743"/>
                  </a:cxn>
                  <a:cxn ang="0">
                    <a:pos x="251" y="557"/>
                  </a:cxn>
                  <a:cxn ang="0">
                    <a:pos x="149" y="372"/>
                  </a:cxn>
                  <a:cxn ang="0">
                    <a:pos x="66" y="186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6" y="198"/>
                  </a:cxn>
                  <a:cxn ang="0">
                    <a:pos x="149" y="384"/>
                  </a:cxn>
                  <a:cxn ang="0">
                    <a:pos x="251" y="569"/>
                  </a:cxn>
                  <a:cxn ang="0">
                    <a:pos x="365" y="755"/>
                  </a:cxn>
                  <a:cxn ang="0">
                    <a:pos x="490" y="935"/>
                  </a:cxn>
                  <a:cxn ang="0">
                    <a:pos x="634" y="1115"/>
                  </a:cxn>
                  <a:cxn ang="0">
                    <a:pos x="789" y="1295"/>
                  </a:cxn>
                  <a:cxn ang="0">
                    <a:pos x="957" y="1463"/>
                  </a:cxn>
                  <a:cxn ang="0">
                    <a:pos x="1130" y="1618"/>
                  </a:cxn>
                  <a:cxn ang="0">
                    <a:pos x="1303" y="1762"/>
                  </a:cxn>
                  <a:cxn ang="0">
                    <a:pos x="1483" y="1894"/>
                  </a:cxn>
                  <a:cxn ang="0">
                    <a:pos x="1662" y="2014"/>
                  </a:cxn>
                  <a:cxn ang="0">
                    <a:pos x="1668" y="2014"/>
                  </a:cxn>
                  <a:cxn ang="0">
                    <a:pos x="1483" y="1894"/>
                  </a:cxn>
                  <a:cxn ang="0">
                    <a:pos x="1303" y="1762"/>
                  </a:cxn>
                  <a:cxn ang="0">
                    <a:pos x="1130" y="1618"/>
                  </a:cxn>
                  <a:cxn ang="0">
                    <a:pos x="957" y="1463"/>
                  </a:cxn>
                  <a:cxn ang="0">
                    <a:pos x="957" y="1463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64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65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66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9" y="2694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67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7768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27769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770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2"/>
                </a:xfrm>
                <a:custGeom>
                  <a:avLst/>
                  <a:gdLst/>
                  <a:ahLst/>
                  <a:cxnLst>
                    <a:cxn ang="0">
                      <a:pos x="227" y="134"/>
                    </a:cxn>
                    <a:cxn ang="0">
                      <a:pos x="203" y="144"/>
                    </a:cxn>
                    <a:cxn ang="0">
                      <a:pos x="179" y="138"/>
                    </a:cxn>
                    <a:cxn ang="0">
                      <a:pos x="149" y="126"/>
                    </a:cxn>
                    <a:cxn ang="0">
                      <a:pos x="126" y="102"/>
                    </a:cxn>
                    <a:cxn ang="0">
                      <a:pos x="102" y="72"/>
                    </a:cxn>
                    <a:cxn ang="0">
                      <a:pos x="84" y="48"/>
                    </a:cxn>
                    <a:cxn ang="0">
                      <a:pos x="78" y="24"/>
                    </a:cxn>
                    <a:cxn ang="0">
                      <a:pos x="84" y="0"/>
                    </a:cxn>
                    <a:cxn ang="0">
                      <a:pos x="84" y="0"/>
                    </a:cxn>
                    <a:cxn ang="0">
                      <a:pos x="78" y="0"/>
                    </a:cxn>
                    <a:cxn ang="0">
                      <a:pos x="18" y="60"/>
                    </a:cxn>
                    <a:cxn ang="0">
                      <a:pos x="0" y="90"/>
                    </a:cxn>
                    <a:cxn ang="0">
                      <a:pos x="0" y="120"/>
                    </a:cxn>
                    <a:cxn ang="0">
                      <a:pos x="12" y="156"/>
                    </a:cxn>
                    <a:cxn ang="0">
                      <a:pos x="36" y="192"/>
                    </a:cxn>
                    <a:cxn ang="0">
                      <a:pos x="66" y="216"/>
                    </a:cxn>
                    <a:cxn ang="0">
                      <a:pos x="96" y="222"/>
                    </a:cxn>
                    <a:cxn ang="0">
                      <a:pos x="126" y="222"/>
                    </a:cxn>
                    <a:cxn ang="0">
                      <a:pos x="155" y="210"/>
                    </a:cxn>
                    <a:cxn ang="0">
                      <a:pos x="227" y="138"/>
                    </a:cxn>
                    <a:cxn ang="0">
                      <a:pos x="227" y="134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71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5"/>
                  <a:ext cx="163" cy="155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72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8"/>
                </a:xfrm>
                <a:custGeom>
                  <a:avLst/>
                  <a:gdLst/>
                  <a:ahLst/>
                  <a:cxnLst>
                    <a:cxn ang="0">
                      <a:pos x="179" y="18"/>
                    </a:cxn>
                    <a:cxn ang="0">
                      <a:pos x="197" y="48"/>
                    </a:cxn>
                    <a:cxn ang="0">
                      <a:pos x="203" y="60"/>
                    </a:cxn>
                    <a:cxn ang="0">
                      <a:pos x="197" y="66"/>
                    </a:cxn>
                    <a:cxn ang="0">
                      <a:pos x="65" y="192"/>
                    </a:cxn>
                    <a:cxn ang="0">
                      <a:pos x="59" y="198"/>
                    </a:cxn>
                    <a:cxn ang="0">
                      <a:pos x="47" y="192"/>
                    </a:cxn>
                    <a:cxn ang="0">
                      <a:pos x="17" y="174"/>
                    </a:cxn>
                    <a:cxn ang="0">
                      <a:pos x="0" y="150"/>
                    </a:cxn>
                    <a:cxn ang="0">
                      <a:pos x="0" y="126"/>
                    </a:cxn>
                    <a:cxn ang="0">
                      <a:pos x="131" y="0"/>
                    </a:cxn>
                    <a:cxn ang="0">
                      <a:pos x="155" y="0"/>
                    </a:cxn>
                    <a:cxn ang="0">
                      <a:pos x="179" y="18"/>
                    </a:cxn>
                    <a:cxn ang="0">
                      <a:pos x="179" y="18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73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7774" name="Rectangle 1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A1BD5058-5FE1-438D-A4D2-C077FB30B335}" type="datetime1">
              <a:rPr lang="en-US"/>
              <a:pPr/>
              <a:t>9/2/2010</a:t>
            </a:fld>
            <a:endParaRPr lang="en-US"/>
          </a:p>
        </p:txBody>
      </p:sp>
      <p:sp>
        <p:nvSpPr>
          <p:cNvPr id="27775" name="Rectangle 1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Rodney's Video</a:t>
            </a:r>
          </a:p>
        </p:txBody>
      </p:sp>
      <p:sp>
        <p:nvSpPr>
          <p:cNvPr id="27776" name="Rectangle 1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DE23F5A-DC98-4B4B-9332-28121C73A48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7777" name="Rectangle 1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778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/>
          <a:p>
            <a:fld id="{F9CD3D7F-FEB3-41C8-A881-01D0B7011C66}" type="datetime1">
              <a:rPr lang="en-US"/>
              <a:pPr/>
              <a:t>9/2/2010</a:t>
            </a:fld>
            <a:endParaRPr lang="en-US"/>
          </a:p>
        </p:txBody>
      </p:sp>
      <p:sp>
        <p:nvSpPr>
          <p:cNvPr id="5" name="Rectangle 12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Rodney's Video</a:t>
            </a:r>
          </a:p>
        </p:txBody>
      </p:sp>
      <p:sp>
        <p:nvSpPr>
          <p:cNvPr id="6" name="Rectangle 13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0943A58-D5EC-4B7E-8CDE-96FD26FA20DA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 dirty="0"/>
              <a:t>Rodney's Video Marketing Plan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Rodney Larson, CIO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1B9D6-DF32-439A-8081-570BB399E85E}" type="datetime1">
              <a:rPr lang="en-US"/>
              <a:pPr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Rodney's Video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285CF-7AAE-4DBF-B96D-51D057DEF0B0}" type="slidenum">
              <a:rPr lang="en-US"/>
              <a:pPr/>
              <a:t>10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 dirty="0"/>
              <a:t>Success Metrics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/>
              <a:t>First year goals</a:t>
            </a:r>
          </a:p>
          <a:p>
            <a:r>
              <a:rPr lang="en-US" dirty="0"/>
              <a:t>Additional year goals</a:t>
            </a:r>
          </a:p>
          <a:p>
            <a:r>
              <a:rPr lang="en-US" dirty="0"/>
              <a:t>Measures of success/failure</a:t>
            </a:r>
          </a:p>
          <a:p>
            <a:r>
              <a:rPr lang="en-US" dirty="0"/>
              <a:t>Requirements for success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53D9F-BF84-4F76-960D-6793FA5F0D4C}" type="datetime1">
              <a:rPr lang="en-US"/>
              <a:pPr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Rodney's Video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1991D-A9A3-473D-A373-02F7826A7B7D}" type="slidenum">
              <a:rPr lang="en-US"/>
              <a:pPr/>
              <a:t>11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 dirty="0"/>
              <a:t>Communication Strategies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/>
              <a:t>Messaging by audience</a:t>
            </a:r>
          </a:p>
          <a:p>
            <a:r>
              <a:rPr lang="en-US" dirty="0"/>
              <a:t>Target consumer demographics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760C3-CC76-45E3-995F-C4E0ACE7525D}" type="datetime1">
              <a:rPr lang="en-US"/>
              <a:pPr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Rodney's Video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C4340-21AD-4915-9A67-AD50A88451CD}" type="slidenum">
              <a:rPr lang="en-US"/>
              <a:pPr/>
              <a:t>12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 dirty="0"/>
              <a:t>Public Relations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/>
              <a:t>Strategy &amp; execution</a:t>
            </a:r>
          </a:p>
          <a:p>
            <a:pPr lvl="1"/>
            <a:r>
              <a:rPr lang="en-US" dirty="0"/>
              <a:t>PR strategies</a:t>
            </a:r>
          </a:p>
          <a:p>
            <a:pPr lvl="1"/>
            <a:r>
              <a:rPr lang="en-US" dirty="0"/>
              <a:t>PR plan highlights</a:t>
            </a:r>
          </a:p>
          <a:p>
            <a:pPr lvl="1"/>
            <a:r>
              <a:rPr lang="en-US" dirty="0"/>
              <a:t>Have backup PR plan including editorial calendars, speaking engagements, conference schedules, etc.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D077F-EB1A-47AA-9EA4-3C63B6B537DB}" type="datetime1">
              <a:rPr lang="en-US"/>
              <a:pPr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Rodney's Video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25B00-F00B-4627-9D5D-AB326A99ACF5}" type="slidenum">
              <a:rPr lang="en-US"/>
              <a:pPr/>
              <a:t>13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 dirty="0"/>
              <a:t>Advertising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/>
              <a:t>Strategy &amp; execution</a:t>
            </a:r>
          </a:p>
          <a:p>
            <a:pPr lvl="1"/>
            <a:r>
              <a:rPr lang="en-US" dirty="0"/>
              <a:t>Overview of strategy</a:t>
            </a:r>
          </a:p>
          <a:p>
            <a:pPr lvl="1"/>
            <a:r>
              <a:rPr lang="en-US" dirty="0"/>
              <a:t>Overview of media &amp; timing</a:t>
            </a:r>
          </a:p>
          <a:p>
            <a:pPr lvl="1"/>
            <a:r>
              <a:rPr lang="en-US" dirty="0"/>
              <a:t>Overview of ad spending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3779D-29A0-4EEB-A381-17B3FD186057}" type="datetime1">
              <a:rPr lang="en-US"/>
              <a:pPr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Rodney's Video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0599C-0721-4767-A485-9ADF3F9D996D}" type="slidenum">
              <a:rPr lang="en-US"/>
              <a:pPr/>
              <a:t>14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 dirty="0"/>
              <a:t>Other Promotion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sz="2800"/>
              <a:t>Direct marketing</a:t>
            </a:r>
          </a:p>
          <a:p>
            <a:pPr lvl="1"/>
            <a:r>
              <a:rPr lang="en-US" sz="2400"/>
              <a:t>Overview of strategy, vehicles &amp; timing</a:t>
            </a:r>
          </a:p>
          <a:p>
            <a:pPr lvl="1"/>
            <a:r>
              <a:rPr lang="en-US" sz="2400"/>
              <a:t>Overview of response targets, goals &amp; budget</a:t>
            </a:r>
          </a:p>
          <a:p>
            <a:r>
              <a:rPr lang="en-US" sz="2800"/>
              <a:t>Third-party marketing</a:t>
            </a:r>
          </a:p>
          <a:p>
            <a:pPr lvl="1"/>
            <a:r>
              <a:rPr lang="en-US" sz="2400"/>
              <a:t>Co-marketing arrangements with other companies</a:t>
            </a:r>
          </a:p>
          <a:p>
            <a:r>
              <a:rPr lang="en-US" sz="2800"/>
              <a:t>Marketing programs</a:t>
            </a:r>
          </a:p>
          <a:p>
            <a:pPr lvl="1"/>
            <a:r>
              <a:rPr lang="en-US" sz="2400"/>
              <a:t>Other promotional programs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E8300-4FC6-407B-9CD4-C493B8962040}" type="datetime1">
              <a:rPr lang="en-US"/>
              <a:pPr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Rodney's Video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D59E3-760B-401F-AA2D-651FE3ACBADC}" type="slidenum">
              <a:rPr lang="en-US"/>
              <a:pPr/>
              <a:t>15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 dirty="0"/>
              <a:t>Distribution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/>
              <a:t>Distribution strategy</a:t>
            </a:r>
          </a:p>
          <a:p>
            <a:r>
              <a:rPr lang="en-US" dirty="0"/>
              <a:t>Channels of distribution</a:t>
            </a:r>
          </a:p>
          <a:p>
            <a:pPr lvl="1"/>
            <a:r>
              <a:rPr lang="en-US" dirty="0"/>
              <a:t>Summarize channels of distribution</a:t>
            </a:r>
          </a:p>
          <a:p>
            <a:r>
              <a:rPr lang="en-US" dirty="0"/>
              <a:t>Distribution by channel</a:t>
            </a:r>
          </a:p>
          <a:p>
            <a:pPr lvl="1"/>
            <a:r>
              <a:rPr lang="en-US" dirty="0"/>
              <a:t>Show plan of what percent share of distribution will be contributed by each channel -- a pie chart might be helpful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41D-E06A-4D01-A4D3-B136FDB8E854}" type="datetime1">
              <a:rPr lang="en-US"/>
              <a:pPr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Rodney's Video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36F1A-9ED1-4C7F-B578-94E6AB0926A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 dirty="0"/>
              <a:t>International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/>
              <a:t>International distribution</a:t>
            </a:r>
          </a:p>
          <a:p>
            <a:pPr lvl="1">
              <a:lnSpc>
                <a:spcPct val="90000"/>
              </a:lnSpc>
            </a:pPr>
            <a:r>
              <a:rPr lang="en-US"/>
              <a:t>Address distribution strategies</a:t>
            </a:r>
          </a:p>
          <a:p>
            <a:pPr lvl="1">
              <a:lnSpc>
                <a:spcPct val="90000"/>
              </a:lnSpc>
            </a:pPr>
            <a:r>
              <a:rPr lang="en-US"/>
              <a:t>Discuss issues specific to international distribution</a:t>
            </a:r>
          </a:p>
          <a:p>
            <a:pPr>
              <a:lnSpc>
                <a:spcPct val="90000"/>
              </a:lnSpc>
            </a:pPr>
            <a:r>
              <a:rPr lang="en-US"/>
              <a:t>International pricing strategy</a:t>
            </a:r>
          </a:p>
          <a:p>
            <a:pPr>
              <a:lnSpc>
                <a:spcPct val="90000"/>
              </a:lnSpc>
            </a:pPr>
            <a:r>
              <a:rPr lang="en-US"/>
              <a:t>Localization issues</a:t>
            </a:r>
          </a:p>
          <a:p>
            <a:pPr lvl="1">
              <a:lnSpc>
                <a:spcPct val="90000"/>
              </a:lnSpc>
            </a:pPr>
            <a:r>
              <a:rPr lang="en-US"/>
              <a:t>Highlight requirements for local product variations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D9FF5-16BC-4D72-839A-6DF6D0C6C49B}" type="datetime1">
              <a:rPr lang="en-US"/>
              <a:pPr/>
              <a:t>9/2/2010</a:t>
            </a:fld>
            <a:endParaRPr lang="en-US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Rodney's Video</a:t>
            </a:r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A0766-D100-4332-8BCB-892D4573829B}" type="slidenum">
              <a:rPr lang="en-US"/>
              <a:pPr/>
              <a:t>17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 dirty="0"/>
              <a:t>Schedule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/>
              <a:t>18-month schedule highlights</a:t>
            </a:r>
          </a:p>
          <a:p>
            <a:r>
              <a:rPr lang="en-US" dirty="0"/>
              <a:t>Timing</a:t>
            </a:r>
          </a:p>
          <a:p>
            <a:pPr lvl="1"/>
            <a:r>
              <a:rPr lang="en-US" dirty="0"/>
              <a:t>Isolate timing dependencies critical to success</a:t>
            </a:r>
          </a:p>
        </p:txBody>
      </p:sp>
      <p:grpSp>
        <p:nvGrpSpPr>
          <p:cNvPr id="20511" name="Group 31"/>
          <p:cNvGrpSpPr>
            <a:grpSpLocks/>
          </p:cNvGrpSpPr>
          <p:nvPr/>
        </p:nvGrpSpPr>
        <p:grpSpPr bwMode="auto">
          <a:xfrm>
            <a:off x="1828800" y="4038600"/>
            <a:ext cx="6477000" cy="2260600"/>
            <a:chOff x="1152" y="2544"/>
            <a:chExt cx="4080" cy="1424"/>
          </a:xfrm>
        </p:grpSpPr>
        <p:sp>
          <p:nvSpPr>
            <p:cNvPr id="20499" name="AutoShape 19"/>
            <p:cNvSpPr>
              <a:spLocks noChangeArrowheads="1"/>
            </p:cNvSpPr>
            <p:nvPr/>
          </p:nvSpPr>
          <p:spPr bwMode="auto">
            <a:xfrm>
              <a:off x="1200" y="2736"/>
              <a:ext cx="1872" cy="96"/>
            </a:xfrm>
            <a:prstGeom prst="flowChartProcess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/>
              <a:r>
                <a:rPr kumimoji="1" lang="en-US" sz="1400" b="1">
                  <a:latin typeface="Arial" charset="0"/>
                </a:rPr>
                <a:t>Task 2</a:t>
              </a:r>
              <a:endParaRPr kumimoji="1" lang="en-US" sz="1000" b="1">
                <a:latin typeface="Arial" charset="0"/>
              </a:endParaRPr>
            </a:p>
          </p:txBody>
        </p:sp>
        <p:sp>
          <p:nvSpPr>
            <p:cNvPr id="20500" name="AutoShape 20"/>
            <p:cNvSpPr>
              <a:spLocks noChangeArrowheads="1"/>
            </p:cNvSpPr>
            <p:nvPr/>
          </p:nvSpPr>
          <p:spPr bwMode="auto">
            <a:xfrm>
              <a:off x="3120" y="3168"/>
              <a:ext cx="1200" cy="96"/>
            </a:xfrm>
            <a:prstGeom prst="flowChartProcess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/>
              <a:r>
                <a:rPr kumimoji="1" lang="en-US" sz="1400" b="1">
                  <a:latin typeface="Arial" charset="0"/>
                </a:rPr>
                <a:t>Task 3</a:t>
              </a:r>
            </a:p>
          </p:txBody>
        </p:sp>
        <p:sp>
          <p:nvSpPr>
            <p:cNvPr id="20501" name="AutoShape 21"/>
            <p:cNvSpPr>
              <a:spLocks noChangeArrowheads="1"/>
            </p:cNvSpPr>
            <p:nvPr/>
          </p:nvSpPr>
          <p:spPr bwMode="auto">
            <a:xfrm>
              <a:off x="3984" y="3360"/>
              <a:ext cx="1056" cy="96"/>
            </a:xfrm>
            <a:prstGeom prst="flowChartProcess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/>
              <a:r>
                <a:rPr kumimoji="1" lang="en-US" sz="1400" b="1">
                  <a:latin typeface="Arial" charset="0"/>
                </a:rPr>
                <a:t>Task 4</a:t>
              </a:r>
            </a:p>
          </p:txBody>
        </p:sp>
        <p:sp>
          <p:nvSpPr>
            <p:cNvPr id="20502" name="AutoShape 22"/>
            <p:cNvSpPr>
              <a:spLocks noChangeArrowheads="1"/>
            </p:cNvSpPr>
            <p:nvPr/>
          </p:nvSpPr>
          <p:spPr bwMode="auto">
            <a:xfrm>
              <a:off x="1200" y="2544"/>
              <a:ext cx="864" cy="96"/>
            </a:xfrm>
            <a:prstGeom prst="flowChartProcess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/>
              <a:r>
                <a:rPr kumimoji="1" lang="en-US" sz="1400" b="1">
                  <a:latin typeface="Arial" charset="0"/>
                </a:rPr>
                <a:t>Task 1</a:t>
              </a:r>
            </a:p>
          </p:txBody>
        </p:sp>
        <p:grpSp>
          <p:nvGrpSpPr>
            <p:cNvPr id="20503" name="Group 23"/>
            <p:cNvGrpSpPr>
              <a:grpSpLocks/>
            </p:cNvGrpSpPr>
            <p:nvPr/>
          </p:nvGrpSpPr>
          <p:grpSpPr bwMode="auto">
            <a:xfrm>
              <a:off x="2928" y="2871"/>
              <a:ext cx="1152" cy="249"/>
              <a:chOff x="2688" y="2871"/>
              <a:chExt cx="1152" cy="249"/>
            </a:xfrm>
          </p:grpSpPr>
          <p:sp>
            <p:nvSpPr>
              <p:cNvPr id="20504" name="Rectangle 24"/>
              <p:cNvSpPr>
                <a:spLocks noChangeArrowheads="1"/>
              </p:cNvSpPr>
              <p:nvPr/>
            </p:nvSpPr>
            <p:spPr bwMode="auto">
              <a:xfrm>
                <a:off x="2688" y="2871"/>
                <a:ext cx="1152" cy="2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tIns="137160" anchor="ctr">
                <a:spAutoFit/>
              </a:bodyPr>
              <a:lstStyle/>
              <a:p>
                <a:pPr algn="ctr"/>
                <a:r>
                  <a:rPr kumimoji="1" lang="en-US" sz="1400" b="1">
                    <a:latin typeface="Arial" charset="0"/>
                  </a:rPr>
                  <a:t>Milestone</a:t>
                </a:r>
                <a:endParaRPr kumimoji="1" lang="en-US" sz="1000" b="1">
                  <a:latin typeface="Arial" charset="0"/>
                </a:endParaRPr>
              </a:p>
            </p:txBody>
          </p:sp>
          <p:sp>
            <p:nvSpPr>
              <p:cNvPr id="20505" name="Rectangle 25"/>
              <p:cNvSpPr>
                <a:spLocks noChangeArrowheads="1"/>
              </p:cNvSpPr>
              <p:nvPr/>
            </p:nvSpPr>
            <p:spPr bwMode="auto">
              <a:xfrm rot="-2700000">
                <a:off x="2767" y="2908"/>
                <a:ext cx="176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17961" dir="2700000">
                  <a:schemeClr val="accent1">
                    <a:gamma/>
                    <a:shade val="60000"/>
                    <a:invGamma/>
                  </a:schemeClr>
                </a:prstShdw>
              </a:effectLst>
            </p:spPr>
            <p:txBody>
              <a:bodyPr wrap="none" tIns="137160" anchor="ctr"/>
              <a:lstStyle/>
              <a:p>
                <a:pPr algn="ctr"/>
                <a:endParaRPr kumimoji="1" lang="en-US" sz="1000">
                  <a:latin typeface="Times New Roman" pitchFamily="18" charset="0"/>
                </a:endParaRPr>
              </a:p>
            </p:txBody>
          </p:sp>
        </p:grpSp>
        <p:grpSp>
          <p:nvGrpSpPr>
            <p:cNvPr id="20510" name="Group 30"/>
            <p:cNvGrpSpPr>
              <a:grpSpLocks/>
            </p:cNvGrpSpPr>
            <p:nvPr/>
          </p:nvGrpSpPr>
          <p:grpSpPr bwMode="auto">
            <a:xfrm>
              <a:off x="1152" y="3552"/>
              <a:ext cx="4080" cy="416"/>
              <a:chOff x="1152" y="3552"/>
              <a:chExt cx="4080" cy="416"/>
            </a:xfrm>
          </p:grpSpPr>
          <p:sp>
            <p:nvSpPr>
              <p:cNvPr id="20487" name="AutoShape 7"/>
              <p:cNvSpPr>
                <a:spLocks noChangeArrowheads="1"/>
              </p:cNvSpPr>
              <p:nvPr/>
            </p:nvSpPr>
            <p:spPr bwMode="auto">
              <a:xfrm>
                <a:off x="1200" y="3552"/>
                <a:ext cx="4032" cy="306"/>
              </a:xfrm>
              <a:prstGeom prst="rightArrow">
                <a:avLst>
                  <a:gd name="adj1" fmla="val 36602"/>
                  <a:gd name="adj2" fmla="val 54170"/>
                </a:avLst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>
                <a:prstShdw prst="shdw17" dist="17961" dir="2700000">
                  <a:schemeClr val="accent1">
                    <a:gamma/>
                    <a:shade val="60000"/>
                    <a:invGamma/>
                  </a:schemeClr>
                </a:prstShdw>
              </a:effectLst>
            </p:spPr>
            <p:txBody>
              <a:bodyPr wrap="none" anchor="ctr"/>
              <a:lstStyle/>
              <a:p>
                <a:pPr algn="ctr"/>
                <a:endParaRPr kumimoji="1" lang="en-US" sz="1000">
                  <a:latin typeface="Times New Roman" pitchFamily="18" charset="0"/>
                </a:endParaRPr>
              </a:p>
            </p:txBody>
          </p:sp>
          <p:sp>
            <p:nvSpPr>
              <p:cNvPr id="20488" name="Text Box 8"/>
              <p:cNvSpPr txBox="1">
                <a:spLocks noChangeArrowheads="1"/>
              </p:cNvSpPr>
              <p:nvPr/>
            </p:nvSpPr>
            <p:spPr bwMode="auto">
              <a:xfrm>
                <a:off x="1152" y="3776"/>
                <a:ext cx="30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>
                    <a:latin typeface="Arial" charset="0"/>
                  </a:rPr>
                  <a:t>Jan</a:t>
                </a:r>
              </a:p>
            </p:txBody>
          </p:sp>
          <p:sp>
            <p:nvSpPr>
              <p:cNvPr id="20489" name="Text Box 9"/>
              <p:cNvSpPr txBox="1">
                <a:spLocks noChangeArrowheads="1"/>
              </p:cNvSpPr>
              <p:nvPr/>
            </p:nvSpPr>
            <p:spPr bwMode="auto">
              <a:xfrm>
                <a:off x="1468" y="3776"/>
                <a:ext cx="31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>
                    <a:latin typeface="Arial" charset="0"/>
                  </a:rPr>
                  <a:t>Feb</a:t>
                </a:r>
              </a:p>
            </p:txBody>
          </p:sp>
          <p:sp>
            <p:nvSpPr>
              <p:cNvPr id="20490" name="Text Box 10"/>
              <p:cNvSpPr txBox="1">
                <a:spLocks noChangeArrowheads="1"/>
              </p:cNvSpPr>
              <p:nvPr/>
            </p:nvSpPr>
            <p:spPr bwMode="auto">
              <a:xfrm>
                <a:off x="1791" y="3776"/>
                <a:ext cx="315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>
                    <a:latin typeface="Arial" charset="0"/>
                  </a:rPr>
                  <a:t>Mar</a:t>
                </a:r>
              </a:p>
            </p:txBody>
          </p:sp>
          <p:sp>
            <p:nvSpPr>
              <p:cNvPr id="20491" name="Text Box 11"/>
              <p:cNvSpPr txBox="1">
                <a:spLocks noChangeArrowheads="1"/>
              </p:cNvSpPr>
              <p:nvPr/>
            </p:nvSpPr>
            <p:spPr bwMode="auto">
              <a:xfrm>
                <a:off x="2115" y="3776"/>
                <a:ext cx="30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>
                    <a:latin typeface="Arial" charset="0"/>
                  </a:rPr>
                  <a:t>Apr</a:t>
                </a:r>
              </a:p>
            </p:txBody>
          </p:sp>
          <p:sp>
            <p:nvSpPr>
              <p:cNvPr id="20492" name="Text Box 12"/>
              <p:cNvSpPr txBox="1">
                <a:spLocks noChangeArrowheads="1"/>
              </p:cNvSpPr>
              <p:nvPr/>
            </p:nvSpPr>
            <p:spPr bwMode="auto">
              <a:xfrm>
                <a:off x="2433" y="3776"/>
                <a:ext cx="333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>
                    <a:latin typeface="Arial" charset="0"/>
                  </a:rPr>
                  <a:t>May</a:t>
                </a:r>
              </a:p>
            </p:txBody>
          </p:sp>
          <p:sp>
            <p:nvSpPr>
              <p:cNvPr id="20493" name="Text Box 13"/>
              <p:cNvSpPr txBox="1">
                <a:spLocks noChangeArrowheads="1"/>
              </p:cNvSpPr>
              <p:nvPr/>
            </p:nvSpPr>
            <p:spPr bwMode="auto">
              <a:xfrm>
                <a:off x="2775" y="3776"/>
                <a:ext cx="31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>
                    <a:latin typeface="Arial" charset="0"/>
                  </a:rPr>
                  <a:t>Jun</a:t>
                </a:r>
              </a:p>
            </p:txBody>
          </p:sp>
          <p:sp>
            <p:nvSpPr>
              <p:cNvPr id="20494" name="Text Box 14"/>
              <p:cNvSpPr txBox="1">
                <a:spLocks noChangeArrowheads="1"/>
              </p:cNvSpPr>
              <p:nvPr/>
            </p:nvSpPr>
            <p:spPr bwMode="auto">
              <a:xfrm>
                <a:off x="3097" y="3776"/>
                <a:ext cx="33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>
                    <a:latin typeface="Arial" charset="0"/>
                  </a:rPr>
                  <a:t>July</a:t>
                </a:r>
              </a:p>
            </p:txBody>
          </p:sp>
          <p:sp>
            <p:nvSpPr>
              <p:cNvPr id="20495" name="Text Box 15"/>
              <p:cNvSpPr txBox="1">
                <a:spLocks noChangeArrowheads="1"/>
              </p:cNvSpPr>
              <p:nvPr/>
            </p:nvSpPr>
            <p:spPr bwMode="auto">
              <a:xfrm>
                <a:off x="3787" y="3776"/>
                <a:ext cx="32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>
                    <a:latin typeface="Arial" charset="0"/>
                  </a:rPr>
                  <a:t>Sep</a:t>
                </a:r>
              </a:p>
            </p:txBody>
          </p:sp>
          <p:sp>
            <p:nvSpPr>
              <p:cNvPr id="20496" name="Text Box 16"/>
              <p:cNvSpPr txBox="1">
                <a:spLocks noChangeArrowheads="1"/>
              </p:cNvSpPr>
              <p:nvPr/>
            </p:nvSpPr>
            <p:spPr bwMode="auto">
              <a:xfrm>
                <a:off x="4117" y="3776"/>
                <a:ext cx="30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>
                    <a:latin typeface="Arial" charset="0"/>
                  </a:rPr>
                  <a:t>Oct</a:t>
                </a:r>
              </a:p>
            </p:txBody>
          </p:sp>
          <p:sp>
            <p:nvSpPr>
              <p:cNvPr id="20497" name="Text Box 17"/>
              <p:cNvSpPr txBox="1">
                <a:spLocks noChangeArrowheads="1"/>
              </p:cNvSpPr>
              <p:nvPr/>
            </p:nvSpPr>
            <p:spPr bwMode="auto">
              <a:xfrm>
                <a:off x="4428" y="3776"/>
                <a:ext cx="32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>
                    <a:latin typeface="Arial" charset="0"/>
                  </a:rPr>
                  <a:t>Nov</a:t>
                </a:r>
              </a:p>
            </p:txBody>
          </p:sp>
          <p:sp>
            <p:nvSpPr>
              <p:cNvPr id="20498" name="Text Box 18"/>
              <p:cNvSpPr txBox="1">
                <a:spLocks noChangeArrowheads="1"/>
              </p:cNvSpPr>
              <p:nvPr/>
            </p:nvSpPr>
            <p:spPr bwMode="auto">
              <a:xfrm>
                <a:off x="4764" y="3776"/>
                <a:ext cx="32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>
                    <a:latin typeface="Arial" charset="0"/>
                  </a:rPr>
                  <a:t>Dec</a:t>
                </a:r>
              </a:p>
            </p:txBody>
          </p:sp>
          <p:sp>
            <p:nvSpPr>
              <p:cNvPr id="20509" name="Text Box 29"/>
              <p:cNvSpPr txBox="1">
                <a:spLocks noChangeArrowheads="1"/>
              </p:cNvSpPr>
              <p:nvPr/>
            </p:nvSpPr>
            <p:spPr bwMode="auto">
              <a:xfrm>
                <a:off x="3445" y="3776"/>
                <a:ext cx="333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 b="1">
                    <a:latin typeface="Arial" charset="0"/>
                  </a:rPr>
                  <a:t>Aug</a:t>
                </a:r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59-D2A5-4628-998D-7C6034C53473}" type="datetime1">
              <a:rPr lang="en-US"/>
              <a:pPr/>
              <a:t>9/2/2010</a:t>
            </a:fld>
            <a:endParaRPr lang="en-US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Rodney's Video</a:t>
            </a:r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E713F-5F31-4B81-87BB-AA64EA4A861F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 dirty="0"/>
              <a:t>Market Summary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2181225"/>
          </a:xfrm>
          <a:noFill/>
          <a:ln/>
        </p:spPr>
        <p:txBody>
          <a:bodyPr lIns="92075" tIns="46038" rIns="92075" bIns="46038"/>
          <a:lstStyle/>
          <a:p>
            <a:r>
              <a:rPr lang="en-US" sz="2800"/>
              <a:t>Market: past, present, &amp; future</a:t>
            </a:r>
          </a:p>
          <a:p>
            <a:pPr lvl="1"/>
            <a:r>
              <a:rPr lang="en-US" sz="2400"/>
              <a:t>Review changes in market share, leadership, players, market shifts, costs, pricing, competition</a:t>
            </a:r>
          </a:p>
        </p:txBody>
      </p:sp>
      <p:sp>
        <p:nvSpPr>
          <p:cNvPr id="5195" name="Freeform 75"/>
          <p:cNvSpPr>
            <a:spLocks noChangeAspect="1"/>
          </p:cNvSpPr>
          <p:nvPr/>
        </p:nvSpPr>
        <p:spPr bwMode="auto">
          <a:xfrm>
            <a:off x="3071813" y="3773488"/>
            <a:ext cx="4810125" cy="21574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016"/>
              </a:cxn>
              <a:cxn ang="0">
                <a:pos x="3984" y="2016"/>
              </a:cxn>
            </a:cxnLst>
            <a:rect l="0" t="0" r="r" b="b"/>
            <a:pathLst>
              <a:path w="3984" h="2016">
                <a:moveTo>
                  <a:pt x="0" y="0"/>
                </a:moveTo>
                <a:lnTo>
                  <a:pt x="0" y="2016"/>
                </a:lnTo>
                <a:lnTo>
                  <a:pt x="3984" y="2016"/>
                </a:lnTo>
              </a:path>
            </a:pathLst>
          </a:custGeom>
          <a:noFill/>
          <a:ln w="127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96" name="Freeform 76"/>
          <p:cNvSpPr>
            <a:spLocks noChangeAspect="1"/>
          </p:cNvSpPr>
          <p:nvPr/>
        </p:nvSpPr>
        <p:spPr bwMode="auto">
          <a:xfrm>
            <a:off x="3459163" y="5322888"/>
            <a:ext cx="939800" cy="552450"/>
          </a:xfrm>
          <a:custGeom>
            <a:avLst/>
            <a:gdLst/>
            <a:ahLst/>
            <a:cxnLst>
              <a:cxn ang="0">
                <a:pos x="0" y="300"/>
              </a:cxn>
              <a:cxn ang="0">
                <a:pos x="0" y="480"/>
              </a:cxn>
              <a:cxn ang="0">
                <a:pos x="816" y="480"/>
              </a:cxn>
              <a:cxn ang="0">
                <a:pos x="816" y="0"/>
              </a:cxn>
              <a:cxn ang="0">
                <a:pos x="738" y="51"/>
              </a:cxn>
              <a:cxn ang="0">
                <a:pos x="645" y="102"/>
              </a:cxn>
              <a:cxn ang="0">
                <a:pos x="573" y="129"/>
              </a:cxn>
              <a:cxn ang="0">
                <a:pos x="456" y="165"/>
              </a:cxn>
              <a:cxn ang="0">
                <a:pos x="339" y="201"/>
              </a:cxn>
              <a:cxn ang="0">
                <a:pos x="207" y="243"/>
              </a:cxn>
              <a:cxn ang="0">
                <a:pos x="81" y="279"/>
              </a:cxn>
              <a:cxn ang="0">
                <a:pos x="0" y="300"/>
              </a:cxn>
            </a:cxnLst>
            <a:rect l="0" t="0" r="r" b="b"/>
            <a:pathLst>
              <a:path w="816" h="480">
                <a:moveTo>
                  <a:pt x="0" y="300"/>
                </a:moveTo>
                <a:lnTo>
                  <a:pt x="0" y="480"/>
                </a:lnTo>
                <a:lnTo>
                  <a:pt x="816" y="480"/>
                </a:lnTo>
                <a:lnTo>
                  <a:pt x="816" y="0"/>
                </a:lnTo>
                <a:lnTo>
                  <a:pt x="738" y="51"/>
                </a:lnTo>
                <a:lnTo>
                  <a:pt x="645" y="102"/>
                </a:lnTo>
                <a:lnTo>
                  <a:pt x="573" y="129"/>
                </a:lnTo>
                <a:lnTo>
                  <a:pt x="456" y="165"/>
                </a:lnTo>
                <a:lnTo>
                  <a:pt x="339" y="201"/>
                </a:lnTo>
                <a:lnTo>
                  <a:pt x="207" y="243"/>
                </a:lnTo>
                <a:lnTo>
                  <a:pt x="81" y="279"/>
                </a:lnTo>
                <a:lnTo>
                  <a:pt x="0" y="300"/>
                </a:lnTo>
                <a:close/>
              </a:path>
            </a:pathLst>
          </a:custGeom>
          <a:solidFill>
            <a:schemeClr val="bg2"/>
          </a:solidFill>
          <a:ln w="127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97" name="Freeform 77"/>
          <p:cNvSpPr>
            <a:spLocks noChangeAspect="1"/>
          </p:cNvSpPr>
          <p:nvPr/>
        </p:nvSpPr>
        <p:spPr bwMode="auto">
          <a:xfrm>
            <a:off x="4467225" y="4241800"/>
            <a:ext cx="1000125" cy="1633538"/>
          </a:xfrm>
          <a:custGeom>
            <a:avLst/>
            <a:gdLst/>
            <a:ahLst/>
            <a:cxnLst>
              <a:cxn ang="0">
                <a:pos x="867" y="0"/>
              </a:cxn>
              <a:cxn ang="0">
                <a:pos x="866" y="1418"/>
              </a:cxn>
              <a:cxn ang="0">
                <a:pos x="0" y="1416"/>
              </a:cxn>
              <a:cxn ang="0">
                <a:pos x="0" y="882"/>
              </a:cxn>
              <a:cxn ang="0">
                <a:pos x="84" y="804"/>
              </a:cxn>
              <a:cxn ang="0">
                <a:pos x="156" y="735"/>
              </a:cxn>
              <a:cxn ang="0">
                <a:pos x="222" y="657"/>
              </a:cxn>
              <a:cxn ang="0">
                <a:pos x="297" y="558"/>
              </a:cxn>
              <a:cxn ang="0">
                <a:pos x="381" y="453"/>
              </a:cxn>
              <a:cxn ang="0">
                <a:pos x="486" y="318"/>
              </a:cxn>
              <a:cxn ang="0">
                <a:pos x="543" y="240"/>
              </a:cxn>
              <a:cxn ang="0">
                <a:pos x="630" y="129"/>
              </a:cxn>
              <a:cxn ang="0">
                <a:pos x="687" y="72"/>
              </a:cxn>
              <a:cxn ang="0">
                <a:pos x="753" y="27"/>
              </a:cxn>
              <a:cxn ang="0">
                <a:pos x="801" y="16"/>
              </a:cxn>
              <a:cxn ang="0">
                <a:pos x="867" y="0"/>
              </a:cxn>
            </a:cxnLst>
            <a:rect l="0" t="0" r="r" b="b"/>
            <a:pathLst>
              <a:path w="867" h="1418">
                <a:moveTo>
                  <a:pt x="867" y="0"/>
                </a:moveTo>
                <a:lnTo>
                  <a:pt x="866" y="1418"/>
                </a:lnTo>
                <a:lnTo>
                  <a:pt x="0" y="1416"/>
                </a:lnTo>
                <a:lnTo>
                  <a:pt x="0" y="882"/>
                </a:lnTo>
                <a:lnTo>
                  <a:pt x="84" y="804"/>
                </a:lnTo>
                <a:lnTo>
                  <a:pt x="156" y="735"/>
                </a:lnTo>
                <a:lnTo>
                  <a:pt x="222" y="657"/>
                </a:lnTo>
                <a:lnTo>
                  <a:pt x="297" y="558"/>
                </a:lnTo>
                <a:lnTo>
                  <a:pt x="381" y="453"/>
                </a:lnTo>
                <a:lnTo>
                  <a:pt x="486" y="318"/>
                </a:lnTo>
                <a:lnTo>
                  <a:pt x="543" y="240"/>
                </a:lnTo>
                <a:lnTo>
                  <a:pt x="630" y="129"/>
                </a:lnTo>
                <a:lnTo>
                  <a:pt x="687" y="72"/>
                </a:lnTo>
                <a:lnTo>
                  <a:pt x="753" y="27"/>
                </a:lnTo>
                <a:lnTo>
                  <a:pt x="801" y="16"/>
                </a:lnTo>
                <a:lnTo>
                  <a:pt x="867" y="0"/>
                </a:lnTo>
                <a:close/>
              </a:path>
            </a:pathLst>
          </a:custGeom>
          <a:solidFill>
            <a:schemeClr val="accent2"/>
          </a:solidFill>
          <a:ln w="127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98" name="Freeform 78"/>
          <p:cNvSpPr>
            <a:spLocks noChangeAspect="1"/>
          </p:cNvSpPr>
          <p:nvPr/>
        </p:nvSpPr>
        <p:spPr bwMode="auto">
          <a:xfrm>
            <a:off x="3092450" y="5702300"/>
            <a:ext cx="311150" cy="173038"/>
          </a:xfrm>
          <a:custGeom>
            <a:avLst/>
            <a:gdLst/>
            <a:ahLst/>
            <a:cxnLst>
              <a:cxn ang="0">
                <a:pos x="0" y="123"/>
              </a:cxn>
              <a:cxn ang="0">
                <a:pos x="0" y="174"/>
              </a:cxn>
              <a:cxn ang="0">
                <a:pos x="366" y="174"/>
              </a:cxn>
              <a:cxn ang="0">
                <a:pos x="366" y="0"/>
              </a:cxn>
              <a:cxn ang="0">
                <a:pos x="320" y="18"/>
              </a:cxn>
              <a:cxn ang="0">
                <a:pos x="267" y="39"/>
              </a:cxn>
              <a:cxn ang="0">
                <a:pos x="198" y="61"/>
              </a:cxn>
              <a:cxn ang="0">
                <a:pos x="132" y="86"/>
              </a:cxn>
              <a:cxn ang="0">
                <a:pos x="74" y="106"/>
              </a:cxn>
              <a:cxn ang="0">
                <a:pos x="0" y="123"/>
              </a:cxn>
            </a:cxnLst>
            <a:rect l="0" t="0" r="r" b="b"/>
            <a:pathLst>
              <a:path w="366" h="174">
                <a:moveTo>
                  <a:pt x="0" y="123"/>
                </a:moveTo>
                <a:lnTo>
                  <a:pt x="0" y="174"/>
                </a:lnTo>
                <a:lnTo>
                  <a:pt x="366" y="174"/>
                </a:lnTo>
                <a:lnTo>
                  <a:pt x="366" y="0"/>
                </a:lnTo>
                <a:lnTo>
                  <a:pt x="320" y="18"/>
                </a:lnTo>
                <a:lnTo>
                  <a:pt x="267" y="39"/>
                </a:lnTo>
                <a:lnTo>
                  <a:pt x="198" y="61"/>
                </a:lnTo>
                <a:lnTo>
                  <a:pt x="132" y="86"/>
                </a:lnTo>
                <a:lnTo>
                  <a:pt x="74" y="106"/>
                </a:lnTo>
                <a:lnTo>
                  <a:pt x="0" y="123"/>
                </a:lnTo>
                <a:close/>
              </a:path>
            </a:pathLst>
          </a:custGeom>
          <a:solidFill>
            <a:schemeClr val="bg1"/>
          </a:solidFill>
          <a:ln w="127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99" name="Freeform 79"/>
          <p:cNvSpPr>
            <a:spLocks noChangeAspect="1"/>
          </p:cNvSpPr>
          <p:nvPr/>
        </p:nvSpPr>
        <p:spPr bwMode="auto">
          <a:xfrm flipH="1">
            <a:off x="6569075" y="5322888"/>
            <a:ext cx="939800" cy="552450"/>
          </a:xfrm>
          <a:custGeom>
            <a:avLst/>
            <a:gdLst/>
            <a:ahLst/>
            <a:cxnLst>
              <a:cxn ang="0">
                <a:pos x="0" y="300"/>
              </a:cxn>
              <a:cxn ang="0">
                <a:pos x="0" y="480"/>
              </a:cxn>
              <a:cxn ang="0">
                <a:pos x="816" y="480"/>
              </a:cxn>
              <a:cxn ang="0">
                <a:pos x="816" y="0"/>
              </a:cxn>
              <a:cxn ang="0">
                <a:pos x="738" y="51"/>
              </a:cxn>
              <a:cxn ang="0">
                <a:pos x="645" y="102"/>
              </a:cxn>
              <a:cxn ang="0">
                <a:pos x="573" y="129"/>
              </a:cxn>
              <a:cxn ang="0">
                <a:pos x="456" y="165"/>
              </a:cxn>
              <a:cxn ang="0">
                <a:pos x="339" y="201"/>
              </a:cxn>
              <a:cxn ang="0">
                <a:pos x="207" y="243"/>
              </a:cxn>
              <a:cxn ang="0">
                <a:pos x="81" y="279"/>
              </a:cxn>
              <a:cxn ang="0">
                <a:pos x="0" y="300"/>
              </a:cxn>
            </a:cxnLst>
            <a:rect l="0" t="0" r="r" b="b"/>
            <a:pathLst>
              <a:path w="816" h="480">
                <a:moveTo>
                  <a:pt x="0" y="300"/>
                </a:moveTo>
                <a:lnTo>
                  <a:pt x="0" y="480"/>
                </a:lnTo>
                <a:lnTo>
                  <a:pt x="816" y="480"/>
                </a:lnTo>
                <a:lnTo>
                  <a:pt x="816" y="0"/>
                </a:lnTo>
                <a:lnTo>
                  <a:pt x="738" y="51"/>
                </a:lnTo>
                <a:lnTo>
                  <a:pt x="645" y="102"/>
                </a:lnTo>
                <a:lnTo>
                  <a:pt x="573" y="129"/>
                </a:lnTo>
                <a:lnTo>
                  <a:pt x="456" y="165"/>
                </a:lnTo>
                <a:lnTo>
                  <a:pt x="339" y="201"/>
                </a:lnTo>
                <a:lnTo>
                  <a:pt x="207" y="243"/>
                </a:lnTo>
                <a:lnTo>
                  <a:pt x="81" y="279"/>
                </a:lnTo>
                <a:lnTo>
                  <a:pt x="0" y="300"/>
                </a:lnTo>
                <a:close/>
              </a:path>
            </a:pathLst>
          </a:custGeom>
          <a:solidFill>
            <a:schemeClr val="tx2"/>
          </a:solidFill>
          <a:ln w="127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00" name="Freeform 80"/>
          <p:cNvSpPr>
            <a:spLocks noChangeAspect="1"/>
          </p:cNvSpPr>
          <p:nvPr/>
        </p:nvSpPr>
        <p:spPr bwMode="auto">
          <a:xfrm flipH="1">
            <a:off x="5518150" y="4241800"/>
            <a:ext cx="998538" cy="1633538"/>
          </a:xfrm>
          <a:custGeom>
            <a:avLst/>
            <a:gdLst/>
            <a:ahLst/>
            <a:cxnLst>
              <a:cxn ang="0">
                <a:pos x="867" y="0"/>
              </a:cxn>
              <a:cxn ang="0">
                <a:pos x="866" y="1418"/>
              </a:cxn>
              <a:cxn ang="0">
                <a:pos x="0" y="1416"/>
              </a:cxn>
              <a:cxn ang="0">
                <a:pos x="0" y="882"/>
              </a:cxn>
              <a:cxn ang="0">
                <a:pos x="84" y="804"/>
              </a:cxn>
              <a:cxn ang="0">
                <a:pos x="156" y="735"/>
              </a:cxn>
              <a:cxn ang="0">
                <a:pos x="222" y="657"/>
              </a:cxn>
              <a:cxn ang="0">
                <a:pos x="297" y="558"/>
              </a:cxn>
              <a:cxn ang="0">
                <a:pos x="381" y="453"/>
              </a:cxn>
              <a:cxn ang="0">
                <a:pos x="486" y="318"/>
              </a:cxn>
              <a:cxn ang="0">
                <a:pos x="543" y="240"/>
              </a:cxn>
              <a:cxn ang="0">
                <a:pos x="630" y="129"/>
              </a:cxn>
              <a:cxn ang="0">
                <a:pos x="687" y="72"/>
              </a:cxn>
              <a:cxn ang="0">
                <a:pos x="753" y="27"/>
              </a:cxn>
              <a:cxn ang="0">
                <a:pos x="801" y="16"/>
              </a:cxn>
              <a:cxn ang="0">
                <a:pos x="867" y="0"/>
              </a:cxn>
            </a:cxnLst>
            <a:rect l="0" t="0" r="r" b="b"/>
            <a:pathLst>
              <a:path w="867" h="1418">
                <a:moveTo>
                  <a:pt x="867" y="0"/>
                </a:moveTo>
                <a:lnTo>
                  <a:pt x="866" y="1418"/>
                </a:lnTo>
                <a:lnTo>
                  <a:pt x="0" y="1416"/>
                </a:lnTo>
                <a:lnTo>
                  <a:pt x="0" y="882"/>
                </a:lnTo>
                <a:lnTo>
                  <a:pt x="84" y="804"/>
                </a:lnTo>
                <a:lnTo>
                  <a:pt x="156" y="735"/>
                </a:lnTo>
                <a:lnTo>
                  <a:pt x="222" y="657"/>
                </a:lnTo>
                <a:lnTo>
                  <a:pt x="297" y="558"/>
                </a:lnTo>
                <a:lnTo>
                  <a:pt x="381" y="453"/>
                </a:lnTo>
                <a:lnTo>
                  <a:pt x="486" y="318"/>
                </a:lnTo>
                <a:lnTo>
                  <a:pt x="543" y="240"/>
                </a:lnTo>
                <a:lnTo>
                  <a:pt x="630" y="129"/>
                </a:lnTo>
                <a:lnTo>
                  <a:pt x="687" y="72"/>
                </a:lnTo>
                <a:lnTo>
                  <a:pt x="753" y="27"/>
                </a:lnTo>
                <a:lnTo>
                  <a:pt x="801" y="16"/>
                </a:lnTo>
                <a:lnTo>
                  <a:pt x="867" y="0"/>
                </a:lnTo>
                <a:close/>
              </a:path>
            </a:pathLst>
          </a:custGeom>
          <a:solidFill>
            <a:schemeClr val="accent1"/>
          </a:solidFill>
          <a:ln w="127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01" name="Text Box 81"/>
          <p:cNvSpPr txBox="1">
            <a:spLocks noChangeArrowheads="1"/>
          </p:cNvSpPr>
          <p:nvPr/>
        </p:nvSpPr>
        <p:spPr bwMode="auto">
          <a:xfrm>
            <a:off x="3079750" y="4914900"/>
            <a:ext cx="1495425" cy="5175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kumimoji="1" lang="en-US" sz="1400" b="1">
                <a:latin typeface="Arial" charset="0"/>
              </a:rPr>
              <a:t>Early Adopters/</a:t>
            </a:r>
          </a:p>
          <a:p>
            <a:pPr algn="ctr"/>
            <a:r>
              <a:rPr kumimoji="1" lang="en-US" sz="1400" b="1">
                <a:latin typeface="Arial" charset="0"/>
              </a:rPr>
              <a:t>Pioneers</a:t>
            </a:r>
          </a:p>
        </p:txBody>
      </p:sp>
      <p:sp>
        <p:nvSpPr>
          <p:cNvPr id="5202" name="Text Box 82"/>
          <p:cNvSpPr txBox="1">
            <a:spLocks noChangeArrowheads="1"/>
          </p:cNvSpPr>
          <p:nvPr/>
        </p:nvSpPr>
        <p:spPr bwMode="auto">
          <a:xfrm>
            <a:off x="4865688" y="3689350"/>
            <a:ext cx="1296987" cy="5175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kumimoji="1" lang="en-US" sz="1400" b="1">
                <a:latin typeface="Arial" charset="0"/>
              </a:rPr>
              <a:t>Mass Market/</a:t>
            </a:r>
            <a:br>
              <a:rPr kumimoji="1" lang="en-US" sz="1400" b="1">
                <a:latin typeface="Arial" charset="0"/>
              </a:rPr>
            </a:br>
            <a:r>
              <a:rPr kumimoji="1" lang="en-US" sz="1400" b="1">
                <a:latin typeface="Arial" charset="0"/>
              </a:rPr>
              <a:t>Followers</a:t>
            </a:r>
          </a:p>
        </p:txBody>
      </p:sp>
      <p:sp>
        <p:nvSpPr>
          <p:cNvPr id="5203" name="Text Box 83"/>
          <p:cNvSpPr txBox="1">
            <a:spLocks noChangeArrowheads="1"/>
          </p:cNvSpPr>
          <p:nvPr/>
        </p:nvSpPr>
        <p:spPr bwMode="auto">
          <a:xfrm>
            <a:off x="6837363" y="4984750"/>
            <a:ext cx="1098550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kumimoji="1" lang="en-US" sz="1400" b="1">
                <a:latin typeface="Arial" charset="0"/>
              </a:rPr>
              <a:t>End of Life</a:t>
            </a:r>
          </a:p>
        </p:txBody>
      </p:sp>
      <p:sp>
        <p:nvSpPr>
          <p:cNvPr id="5204" name="Text Box 84"/>
          <p:cNvSpPr txBox="1">
            <a:spLocks noChangeArrowheads="1"/>
          </p:cNvSpPr>
          <p:nvPr/>
        </p:nvSpPr>
        <p:spPr bwMode="auto">
          <a:xfrm>
            <a:off x="5203825" y="5976938"/>
            <a:ext cx="577850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kumimoji="1" lang="en-US" sz="1400" i="1">
                <a:latin typeface="Arial" charset="0"/>
              </a:rPr>
              <a:t>Time</a:t>
            </a:r>
          </a:p>
        </p:txBody>
      </p:sp>
      <p:sp>
        <p:nvSpPr>
          <p:cNvPr id="5205" name="Text Box 85"/>
          <p:cNvSpPr txBox="1">
            <a:spLocks noChangeArrowheads="1"/>
          </p:cNvSpPr>
          <p:nvPr/>
        </p:nvSpPr>
        <p:spPr bwMode="auto">
          <a:xfrm>
            <a:off x="2117725" y="4416425"/>
            <a:ext cx="1001713" cy="7302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kumimoji="1" lang="en-US" sz="1400" i="1">
                <a:latin typeface="Arial" charset="0"/>
              </a:rPr>
              <a:t>Number</a:t>
            </a:r>
            <a:br>
              <a:rPr kumimoji="1" lang="en-US" sz="1400" i="1">
                <a:latin typeface="Arial" charset="0"/>
              </a:rPr>
            </a:br>
            <a:r>
              <a:rPr kumimoji="1" lang="en-US" sz="1400" i="1">
                <a:latin typeface="Arial" charset="0"/>
              </a:rPr>
              <a:t>of</a:t>
            </a:r>
            <a:br>
              <a:rPr kumimoji="1" lang="en-US" sz="1400" i="1">
                <a:latin typeface="Arial" charset="0"/>
              </a:rPr>
            </a:br>
            <a:r>
              <a:rPr kumimoji="1" lang="en-US" sz="1400" i="1">
                <a:latin typeface="Arial" charset="0"/>
              </a:rPr>
              <a:t>customers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0296A-9DBE-4EEE-AF57-E36BD9E211BA}" type="datetime1">
              <a:rPr lang="en-US"/>
              <a:pPr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Rodney's Video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65445-4FE9-46F0-802C-1A0A686ECA0F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/>
              <a:t>Product Definition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/>
              <a:t>Describe product/service being marketed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4FE67-2A89-44A8-ADE4-60F41C446DA3}" type="datetime1">
              <a:rPr lang="en-US"/>
              <a:pPr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Rodney's Video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3BD1A-D53F-442E-A14F-0E59F8E3BCB5}" type="slidenum">
              <a:rPr lang="en-US"/>
              <a:pPr/>
              <a:t>4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 dirty="0"/>
              <a:t>Pricing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/>
              <a:t>Pricing</a:t>
            </a:r>
          </a:p>
          <a:p>
            <a:pPr lvl="1"/>
            <a:r>
              <a:rPr lang="en-US" dirty="0"/>
              <a:t>Summarize specific pricing or pricing strategies</a:t>
            </a:r>
          </a:p>
          <a:p>
            <a:pPr lvl="1"/>
            <a:r>
              <a:rPr lang="en-US" dirty="0"/>
              <a:t>Compare to similar products</a:t>
            </a:r>
          </a:p>
          <a:p>
            <a:r>
              <a:rPr lang="en-US" dirty="0"/>
              <a:t>Policies</a:t>
            </a:r>
          </a:p>
          <a:p>
            <a:pPr lvl="1"/>
            <a:r>
              <a:rPr lang="en-US" dirty="0"/>
              <a:t>Summarize policy relevant to understanding key pricing issues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747A3-1102-4586-B483-4AD851A98CFB}" type="datetime1">
              <a:rPr lang="en-US"/>
              <a:pPr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Rodney's Video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0032E-D90F-43AF-BB33-2F67C66BA69E}" type="slidenum">
              <a:rPr lang="en-US"/>
              <a:pPr/>
              <a:t>5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 dirty="0"/>
              <a:t>Packaging &amp; Fulfillment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/>
              <a:t>Product packaging</a:t>
            </a:r>
          </a:p>
          <a:p>
            <a:pPr lvl="1"/>
            <a:r>
              <a:rPr lang="en-US" dirty="0"/>
              <a:t>Discuss form-factor, pricing, look, strategy</a:t>
            </a:r>
          </a:p>
          <a:p>
            <a:pPr lvl="1"/>
            <a:r>
              <a:rPr lang="en-US" dirty="0"/>
              <a:t>Discuss fulfillment issues for items not shipped directly with product</a:t>
            </a:r>
          </a:p>
          <a:p>
            <a:r>
              <a:rPr lang="en-US" dirty="0"/>
              <a:t>COGs </a:t>
            </a:r>
          </a:p>
          <a:p>
            <a:pPr lvl="1"/>
            <a:r>
              <a:rPr lang="en-US" dirty="0"/>
              <a:t>Summarize Cost of Goods and high-level Bill of Materials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5DB7-70BA-4328-AD2A-41A9F177668A}" type="datetime1">
              <a:rPr lang="en-US"/>
              <a:pPr/>
              <a:t>9/2/2010</a:t>
            </a:fld>
            <a:endParaRPr lang="en-US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Rodney's Video</a:t>
            </a:r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2884-385A-459F-AB93-EC7CE4F242A2}" type="slidenum">
              <a:rPr lang="en-US"/>
              <a:pPr/>
              <a:t>6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 dirty="0"/>
              <a:t>Launch Strategies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/>
              <a:t>Launch plan</a:t>
            </a:r>
          </a:p>
          <a:p>
            <a:pPr lvl="1"/>
            <a:r>
              <a:rPr lang="en-US" dirty="0"/>
              <a:t>If product is being announced</a:t>
            </a:r>
          </a:p>
          <a:p>
            <a:r>
              <a:rPr lang="en-US" dirty="0"/>
              <a:t>Promotion budget</a:t>
            </a:r>
          </a:p>
          <a:p>
            <a:pPr lvl="1"/>
            <a:r>
              <a:rPr lang="en-US" dirty="0"/>
              <a:t>Supply back up material with detailed budget information for review</a:t>
            </a:r>
          </a:p>
        </p:txBody>
      </p:sp>
      <p:grpSp>
        <p:nvGrpSpPr>
          <p:cNvPr id="11288" name="Group 24"/>
          <p:cNvGrpSpPr>
            <a:grpSpLocks/>
          </p:cNvGrpSpPr>
          <p:nvPr/>
        </p:nvGrpSpPr>
        <p:grpSpPr bwMode="auto">
          <a:xfrm>
            <a:off x="1676400" y="4724400"/>
            <a:ext cx="6477000" cy="1574800"/>
            <a:chOff x="1056" y="2976"/>
            <a:chExt cx="4080" cy="992"/>
          </a:xfrm>
        </p:grpSpPr>
        <p:sp>
          <p:nvSpPr>
            <p:cNvPr id="11282" name="AutoShape 18"/>
            <p:cNvSpPr>
              <a:spLocks noChangeArrowheads="1"/>
            </p:cNvSpPr>
            <p:nvPr/>
          </p:nvSpPr>
          <p:spPr bwMode="auto">
            <a:xfrm>
              <a:off x="1152" y="2976"/>
              <a:ext cx="1536" cy="96"/>
            </a:xfrm>
            <a:prstGeom prst="flowChartProcess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/>
              <a:r>
                <a:rPr kumimoji="1" lang="en-US" sz="1400" b="1">
                  <a:latin typeface="Arial" charset="0"/>
                </a:rPr>
                <a:t>Phase 1</a:t>
              </a:r>
              <a:endParaRPr kumimoji="1" lang="en-US" sz="1000" b="1">
                <a:latin typeface="Arial" charset="0"/>
              </a:endParaRPr>
            </a:p>
          </p:txBody>
        </p:sp>
        <p:sp>
          <p:nvSpPr>
            <p:cNvPr id="11283" name="AutoShape 19"/>
            <p:cNvSpPr>
              <a:spLocks noChangeArrowheads="1"/>
            </p:cNvSpPr>
            <p:nvPr/>
          </p:nvSpPr>
          <p:spPr bwMode="auto">
            <a:xfrm>
              <a:off x="2688" y="3168"/>
              <a:ext cx="1200" cy="96"/>
            </a:xfrm>
            <a:prstGeom prst="flowChartProcess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/>
              <a:r>
                <a:rPr kumimoji="1" lang="en-US" sz="1400" b="1">
                  <a:latin typeface="Arial" charset="0"/>
                </a:rPr>
                <a:t>Phase 2</a:t>
              </a:r>
            </a:p>
          </p:txBody>
        </p:sp>
        <p:sp>
          <p:nvSpPr>
            <p:cNvPr id="11284" name="AutoShape 20"/>
            <p:cNvSpPr>
              <a:spLocks noChangeArrowheads="1"/>
            </p:cNvSpPr>
            <p:nvPr/>
          </p:nvSpPr>
          <p:spPr bwMode="auto">
            <a:xfrm>
              <a:off x="3888" y="3360"/>
              <a:ext cx="1056" cy="96"/>
            </a:xfrm>
            <a:prstGeom prst="flowChartProcess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/>
              <a:r>
                <a:rPr kumimoji="1" lang="en-US" sz="1400" b="1">
                  <a:latin typeface="Arial" charset="0"/>
                </a:rPr>
                <a:t>Phase 3</a:t>
              </a:r>
            </a:p>
          </p:txBody>
        </p:sp>
        <p:grpSp>
          <p:nvGrpSpPr>
            <p:cNvPr id="11287" name="Group 23"/>
            <p:cNvGrpSpPr>
              <a:grpSpLocks/>
            </p:cNvGrpSpPr>
            <p:nvPr/>
          </p:nvGrpSpPr>
          <p:grpSpPr bwMode="auto">
            <a:xfrm>
              <a:off x="1056" y="3552"/>
              <a:ext cx="4080" cy="416"/>
              <a:chOff x="1056" y="3552"/>
              <a:chExt cx="4080" cy="416"/>
            </a:xfrm>
          </p:grpSpPr>
          <p:sp>
            <p:nvSpPr>
              <p:cNvPr id="11270" name="AutoShape 6"/>
              <p:cNvSpPr>
                <a:spLocks noChangeArrowheads="1"/>
              </p:cNvSpPr>
              <p:nvPr/>
            </p:nvSpPr>
            <p:spPr bwMode="auto">
              <a:xfrm>
                <a:off x="1104" y="3552"/>
                <a:ext cx="4032" cy="306"/>
              </a:xfrm>
              <a:prstGeom prst="rightArrow">
                <a:avLst>
                  <a:gd name="adj1" fmla="val 36602"/>
                  <a:gd name="adj2" fmla="val 54170"/>
                </a:avLst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>
                <a:prstShdw prst="shdw17" dist="17961" dir="2700000">
                  <a:schemeClr val="accent1">
                    <a:gamma/>
                    <a:shade val="60000"/>
                    <a:invGamma/>
                  </a:schemeClr>
                </a:prstShdw>
              </a:effectLst>
            </p:spPr>
            <p:txBody>
              <a:bodyPr wrap="none" anchor="ctr"/>
              <a:lstStyle/>
              <a:p>
                <a:pPr algn="ctr"/>
                <a:endParaRPr kumimoji="1" lang="en-US" sz="1000">
                  <a:latin typeface="Times New Roman" pitchFamily="18" charset="0"/>
                </a:endParaRPr>
              </a:p>
            </p:txBody>
          </p:sp>
          <p:sp>
            <p:nvSpPr>
              <p:cNvPr id="11271" name="Text Box 7"/>
              <p:cNvSpPr txBox="1">
                <a:spLocks noChangeArrowheads="1"/>
              </p:cNvSpPr>
              <p:nvPr/>
            </p:nvSpPr>
            <p:spPr bwMode="auto">
              <a:xfrm>
                <a:off x="1056" y="3776"/>
                <a:ext cx="30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>
                    <a:latin typeface="Arial" charset="0"/>
                  </a:rPr>
                  <a:t>Jan</a:t>
                </a:r>
              </a:p>
            </p:txBody>
          </p:sp>
          <p:sp>
            <p:nvSpPr>
              <p:cNvPr id="11272" name="Text Box 8"/>
              <p:cNvSpPr txBox="1">
                <a:spLocks noChangeArrowheads="1"/>
              </p:cNvSpPr>
              <p:nvPr/>
            </p:nvSpPr>
            <p:spPr bwMode="auto">
              <a:xfrm>
                <a:off x="1372" y="3776"/>
                <a:ext cx="31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>
                    <a:latin typeface="Arial" charset="0"/>
                  </a:rPr>
                  <a:t>Feb</a:t>
                </a:r>
              </a:p>
            </p:txBody>
          </p:sp>
          <p:sp>
            <p:nvSpPr>
              <p:cNvPr id="11273" name="Text Box 9"/>
              <p:cNvSpPr txBox="1">
                <a:spLocks noChangeArrowheads="1"/>
              </p:cNvSpPr>
              <p:nvPr/>
            </p:nvSpPr>
            <p:spPr bwMode="auto">
              <a:xfrm>
                <a:off x="1695" y="3776"/>
                <a:ext cx="315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>
                    <a:latin typeface="Arial" charset="0"/>
                  </a:rPr>
                  <a:t>Mar</a:t>
                </a:r>
              </a:p>
            </p:txBody>
          </p:sp>
          <p:sp>
            <p:nvSpPr>
              <p:cNvPr id="11274" name="Text Box 10"/>
              <p:cNvSpPr txBox="1">
                <a:spLocks noChangeArrowheads="1"/>
              </p:cNvSpPr>
              <p:nvPr/>
            </p:nvSpPr>
            <p:spPr bwMode="auto">
              <a:xfrm>
                <a:off x="2019" y="3776"/>
                <a:ext cx="30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>
                    <a:latin typeface="Arial" charset="0"/>
                  </a:rPr>
                  <a:t>Apr</a:t>
                </a:r>
              </a:p>
            </p:txBody>
          </p:sp>
          <p:sp>
            <p:nvSpPr>
              <p:cNvPr id="11275" name="Text Box 11"/>
              <p:cNvSpPr txBox="1">
                <a:spLocks noChangeArrowheads="1"/>
              </p:cNvSpPr>
              <p:nvPr/>
            </p:nvSpPr>
            <p:spPr bwMode="auto">
              <a:xfrm>
                <a:off x="2337" y="3776"/>
                <a:ext cx="333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>
                    <a:latin typeface="Arial" charset="0"/>
                  </a:rPr>
                  <a:t>May</a:t>
                </a:r>
              </a:p>
            </p:txBody>
          </p:sp>
          <p:sp>
            <p:nvSpPr>
              <p:cNvPr id="11276" name="Text Box 12"/>
              <p:cNvSpPr txBox="1">
                <a:spLocks noChangeArrowheads="1"/>
              </p:cNvSpPr>
              <p:nvPr/>
            </p:nvSpPr>
            <p:spPr bwMode="auto">
              <a:xfrm>
                <a:off x="2679" y="3776"/>
                <a:ext cx="31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>
                    <a:latin typeface="Arial" charset="0"/>
                  </a:rPr>
                  <a:t>Jun</a:t>
                </a:r>
              </a:p>
            </p:txBody>
          </p:sp>
          <p:sp>
            <p:nvSpPr>
              <p:cNvPr id="11277" name="Text Box 13"/>
              <p:cNvSpPr txBox="1">
                <a:spLocks noChangeArrowheads="1"/>
              </p:cNvSpPr>
              <p:nvPr/>
            </p:nvSpPr>
            <p:spPr bwMode="auto">
              <a:xfrm>
                <a:off x="3001" y="3776"/>
                <a:ext cx="33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>
                    <a:latin typeface="Arial" charset="0"/>
                  </a:rPr>
                  <a:t>July</a:t>
                </a:r>
              </a:p>
            </p:txBody>
          </p:sp>
          <p:sp>
            <p:nvSpPr>
              <p:cNvPr id="11278" name="Text Box 14"/>
              <p:cNvSpPr txBox="1">
                <a:spLocks noChangeArrowheads="1"/>
              </p:cNvSpPr>
              <p:nvPr/>
            </p:nvSpPr>
            <p:spPr bwMode="auto">
              <a:xfrm>
                <a:off x="3691" y="3776"/>
                <a:ext cx="32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>
                    <a:latin typeface="Arial" charset="0"/>
                  </a:rPr>
                  <a:t>Sep</a:t>
                </a:r>
              </a:p>
            </p:txBody>
          </p:sp>
          <p:sp>
            <p:nvSpPr>
              <p:cNvPr id="11279" name="Text Box 15"/>
              <p:cNvSpPr txBox="1">
                <a:spLocks noChangeArrowheads="1"/>
              </p:cNvSpPr>
              <p:nvPr/>
            </p:nvSpPr>
            <p:spPr bwMode="auto">
              <a:xfrm>
                <a:off x="4021" y="3776"/>
                <a:ext cx="30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>
                    <a:latin typeface="Arial" charset="0"/>
                  </a:rPr>
                  <a:t>Oct</a:t>
                </a:r>
              </a:p>
            </p:txBody>
          </p:sp>
          <p:sp>
            <p:nvSpPr>
              <p:cNvPr id="11280" name="Text Box 16"/>
              <p:cNvSpPr txBox="1">
                <a:spLocks noChangeArrowheads="1"/>
              </p:cNvSpPr>
              <p:nvPr/>
            </p:nvSpPr>
            <p:spPr bwMode="auto">
              <a:xfrm>
                <a:off x="4332" y="3776"/>
                <a:ext cx="32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>
                    <a:latin typeface="Arial" charset="0"/>
                  </a:rPr>
                  <a:t>Nov</a:t>
                </a:r>
              </a:p>
            </p:txBody>
          </p:sp>
          <p:sp>
            <p:nvSpPr>
              <p:cNvPr id="11281" name="Text Box 17"/>
              <p:cNvSpPr txBox="1">
                <a:spLocks noChangeArrowheads="1"/>
              </p:cNvSpPr>
              <p:nvPr/>
            </p:nvSpPr>
            <p:spPr bwMode="auto">
              <a:xfrm>
                <a:off x="4668" y="3776"/>
                <a:ext cx="32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>
                    <a:latin typeface="Arial" charset="0"/>
                  </a:rPr>
                  <a:t>Dec</a:t>
                </a:r>
              </a:p>
            </p:txBody>
          </p:sp>
          <p:sp>
            <p:nvSpPr>
              <p:cNvPr id="11286" name="Text Box 22"/>
              <p:cNvSpPr txBox="1">
                <a:spLocks noChangeArrowheads="1"/>
              </p:cNvSpPr>
              <p:nvPr/>
            </p:nvSpPr>
            <p:spPr bwMode="auto">
              <a:xfrm>
                <a:off x="3349" y="3776"/>
                <a:ext cx="333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 b="1">
                    <a:latin typeface="Arial" charset="0"/>
                  </a:rPr>
                  <a:t>Aug</a:t>
                </a:r>
              </a:p>
            </p:txBody>
          </p: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78D1C-CC47-4889-A267-DEB53A2138E1}" type="datetime1">
              <a:rPr lang="en-US"/>
              <a:pPr/>
              <a:t>9/2/2010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Rodney's Video</a:t>
            </a: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D2965-5756-4C11-A38E-2F21470D2F36}" type="slidenum">
              <a:rPr lang="en-US"/>
              <a:pPr/>
              <a:t>7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 dirty="0"/>
              <a:t>Competition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3838" cy="4530725"/>
          </a:xfrm>
          <a:noFill/>
          <a:ln/>
        </p:spPr>
        <p:txBody>
          <a:bodyPr lIns="92075" tIns="46038" rIns="0" bIns="46038"/>
          <a:lstStyle/>
          <a:p>
            <a:pPr marL="287338" indent="-287338"/>
            <a:r>
              <a:rPr lang="en-US" sz="2800" dirty="0"/>
              <a:t>The competitive landscape</a:t>
            </a:r>
          </a:p>
          <a:p>
            <a:pPr marL="627063" lvl="1" indent="-225425"/>
            <a:r>
              <a:rPr lang="en-US" sz="2400" dirty="0"/>
              <a:t>Provide an overview of product competitors, their strengths and weaknesses</a:t>
            </a:r>
          </a:p>
          <a:p>
            <a:pPr marL="627063" lvl="1" indent="-225425"/>
            <a:r>
              <a:rPr lang="en-US" sz="2400" dirty="0"/>
              <a:t>Position each competitor’s product against new product</a:t>
            </a:r>
          </a:p>
        </p:txBody>
      </p:sp>
      <p:grpSp>
        <p:nvGrpSpPr>
          <p:cNvPr id="7201" name="Group 33"/>
          <p:cNvGrpSpPr>
            <a:grpSpLocks/>
          </p:cNvGrpSpPr>
          <p:nvPr/>
        </p:nvGrpSpPr>
        <p:grpSpPr bwMode="auto">
          <a:xfrm>
            <a:off x="5276850" y="1981200"/>
            <a:ext cx="3638550" cy="3565525"/>
            <a:chOff x="3324" y="1248"/>
            <a:chExt cx="2292" cy="2246"/>
          </a:xfrm>
        </p:grpSpPr>
        <p:sp>
          <p:nvSpPr>
            <p:cNvPr id="7182" name="Oval 14"/>
            <p:cNvSpPr>
              <a:spLocks noChangeAspect="1" noChangeArrowheads="1"/>
            </p:cNvSpPr>
            <p:nvPr/>
          </p:nvSpPr>
          <p:spPr bwMode="auto">
            <a:xfrm>
              <a:off x="4120" y="1862"/>
              <a:ext cx="406" cy="40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76078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pPr algn="ctr"/>
              <a:r>
                <a:rPr kumimoji="1" lang="en-US" sz="2000">
                  <a:latin typeface="Arial" charset="0"/>
                </a:rPr>
                <a:t>A</a:t>
              </a:r>
              <a:endParaRPr kumimoji="1" lang="en-US" sz="1000">
                <a:latin typeface="Arial" charset="0"/>
              </a:endParaRPr>
            </a:p>
          </p:txBody>
        </p:sp>
        <p:sp>
          <p:nvSpPr>
            <p:cNvPr id="7183" name="Oval 15"/>
            <p:cNvSpPr>
              <a:spLocks noChangeAspect="1" noChangeArrowheads="1"/>
            </p:cNvSpPr>
            <p:nvPr/>
          </p:nvSpPr>
          <p:spPr bwMode="auto">
            <a:xfrm>
              <a:off x="4831" y="1862"/>
              <a:ext cx="304" cy="305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6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pPr algn="ctr"/>
              <a:r>
                <a:rPr kumimoji="1" lang="en-US" sz="2000">
                  <a:latin typeface="Arial" charset="0"/>
                </a:rPr>
                <a:t>B</a:t>
              </a:r>
            </a:p>
          </p:txBody>
        </p:sp>
        <p:sp>
          <p:nvSpPr>
            <p:cNvPr id="7184" name="Oval 16"/>
            <p:cNvSpPr>
              <a:spLocks noChangeAspect="1" noChangeArrowheads="1"/>
            </p:cNvSpPr>
            <p:nvPr/>
          </p:nvSpPr>
          <p:spPr bwMode="auto">
            <a:xfrm>
              <a:off x="4018" y="2742"/>
              <a:ext cx="257" cy="25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pPr algn="ctr"/>
              <a:r>
                <a:rPr kumimoji="1" lang="en-US" sz="2000">
                  <a:latin typeface="Arial" charset="0"/>
                </a:rPr>
                <a:t>C</a:t>
              </a:r>
            </a:p>
          </p:txBody>
        </p:sp>
        <p:sp>
          <p:nvSpPr>
            <p:cNvPr id="7185" name="Oval 17"/>
            <p:cNvSpPr>
              <a:spLocks noChangeAspect="1" noChangeArrowheads="1"/>
            </p:cNvSpPr>
            <p:nvPr/>
          </p:nvSpPr>
          <p:spPr bwMode="auto">
            <a:xfrm>
              <a:off x="4390" y="2573"/>
              <a:ext cx="342" cy="34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6078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pPr algn="ctr"/>
              <a:r>
                <a:rPr kumimoji="1" lang="en-US" sz="2000">
                  <a:latin typeface="Arial" charset="0"/>
                </a:rPr>
                <a:t>D</a:t>
              </a:r>
            </a:p>
          </p:txBody>
        </p:sp>
        <p:sp>
          <p:nvSpPr>
            <p:cNvPr id="7186" name="Freeform 18"/>
            <p:cNvSpPr>
              <a:spLocks noChangeAspect="1"/>
            </p:cNvSpPr>
            <p:nvPr/>
          </p:nvSpPr>
          <p:spPr bwMode="auto">
            <a:xfrm>
              <a:off x="3711" y="1248"/>
              <a:ext cx="1905" cy="19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976"/>
                </a:cxn>
                <a:cxn ang="0">
                  <a:pos x="2976" y="2976"/>
                </a:cxn>
              </a:cxnLst>
              <a:rect l="0" t="0" r="r" b="b"/>
              <a:pathLst>
                <a:path w="2976" h="2976">
                  <a:moveTo>
                    <a:pt x="0" y="0"/>
                  </a:moveTo>
                  <a:lnTo>
                    <a:pt x="0" y="2976"/>
                  </a:lnTo>
                  <a:lnTo>
                    <a:pt x="2976" y="2976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tIns="137160" anchor="ctr"/>
            <a:lstStyle/>
            <a:p>
              <a:endParaRPr lang="en-US"/>
            </a:p>
          </p:txBody>
        </p:sp>
        <p:sp>
          <p:nvSpPr>
            <p:cNvPr id="7187" name="AutoShape 19"/>
            <p:cNvSpPr>
              <a:spLocks noChangeAspect="1" noChangeArrowheads="1"/>
            </p:cNvSpPr>
            <p:nvPr/>
          </p:nvSpPr>
          <p:spPr bwMode="auto">
            <a:xfrm>
              <a:off x="4166" y="3180"/>
              <a:ext cx="958" cy="314"/>
            </a:xfrm>
            <a:prstGeom prst="rightArrow">
              <a:avLst>
                <a:gd name="adj1" fmla="val 50000"/>
                <a:gd name="adj2" fmla="val 762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/>
              <a:r>
                <a:rPr kumimoji="1" lang="en-US" sz="1600" b="1">
                  <a:latin typeface="Arial" charset="0"/>
                </a:rPr>
                <a:t>Performance</a:t>
              </a:r>
            </a:p>
          </p:txBody>
        </p:sp>
        <p:sp>
          <p:nvSpPr>
            <p:cNvPr id="7188" name="AutoShape 20"/>
            <p:cNvSpPr>
              <a:spLocks noChangeAspect="1" noChangeArrowheads="1"/>
            </p:cNvSpPr>
            <p:nvPr/>
          </p:nvSpPr>
          <p:spPr bwMode="auto">
            <a:xfrm rot="5400000" flipH="1" flipV="1">
              <a:off x="3078" y="2052"/>
              <a:ext cx="788" cy="295"/>
            </a:xfrm>
            <a:prstGeom prst="rightArrow">
              <a:avLst>
                <a:gd name="adj1" fmla="val 50000"/>
                <a:gd name="adj2" fmla="val 6678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/>
              <a:r>
                <a:rPr kumimoji="1" lang="en-US" sz="1600" b="1">
                  <a:latin typeface="Arial" charset="0"/>
                </a:rPr>
                <a:t>Price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6DB24-CB03-4225-8AF8-6BFE2780798D}" type="datetime1">
              <a:rPr lang="en-US"/>
              <a:pPr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Rodney's Video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69E1-AB59-40FB-828A-87403DE768FB}" type="slidenum">
              <a:rPr lang="en-US"/>
              <a:pPr/>
              <a:t>8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 dirty="0"/>
              <a:t>Positioning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Positioning of product or service</a:t>
            </a:r>
          </a:p>
          <a:p>
            <a:pPr lvl="1"/>
            <a:r>
              <a:rPr lang="en-US"/>
              <a:t>Statement that distinctly defines the product in its market and against its competition over time</a:t>
            </a:r>
          </a:p>
          <a:p>
            <a:r>
              <a:rPr lang="en-US"/>
              <a:t>Consumer promise</a:t>
            </a:r>
          </a:p>
          <a:p>
            <a:pPr lvl="1"/>
            <a:r>
              <a:rPr lang="en-US"/>
              <a:t>Statement summarizing the benefit of the product or service to the consumer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B2E55-004D-4640-9A44-CD9E7411696C}" type="datetime1">
              <a:rPr lang="en-US"/>
              <a:pPr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Rodney's Video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1A063-FCA8-47A7-9E9C-CC9B4A6D5B2D}" type="slidenum">
              <a:rPr lang="en-US"/>
              <a:pPr/>
              <a:t>9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 dirty="0"/>
              <a:t>Vertical Markets/Segments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/>
              <a:t>Vertical market opportunities</a:t>
            </a:r>
          </a:p>
          <a:p>
            <a:pPr lvl="1"/>
            <a:r>
              <a:rPr lang="en-US" dirty="0"/>
              <a:t>Discuss specific market segment opportunities</a:t>
            </a:r>
          </a:p>
          <a:p>
            <a:pPr lvl="1"/>
            <a:r>
              <a:rPr lang="en-US" dirty="0"/>
              <a:t>Address distribution strategies for those markets or segments</a:t>
            </a:r>
          </a:p>
          <a:p>
            <a:pPr lvl="1"/>
            <a:r>
              <a:rPr lang="en-US" dirty="0"/>
              <a:t>Address use of third-party partner role in distribution to vertical markets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atellite Dish">
  <a:themeElements>
    <a:clrScheme name="Satellite Dish 4">
      <a:dk1>
        <a:srgbClr val="666A5C"/>
      </a:dk1>
      <a:lt1>
        <a:srgbClr val="FFFFFF"/>
      </a:lt1>
      <a:dk2>
        <a:srgbClr val="757868"/>
      </a:dk2>
      <a:lt2>
        <a:srgbClr val="C4C3AA"/>
      </a:lt2>
      <a:accent1>
        <a:srgbClr val="9AC2C0"/>
      </a:accent1>
      <a:accent2>
        <a:srgbClr val="4D4F45"/>
      </a:accent2>
      <a:accent3>
        <a:srgbClr val="BDBEB9"/>
      </a:accent3>
      <a:accent4>
        <a:srgbClr val="DADADA"/>
      </a:accent4>
      <a:accent5>
        <a:srgbClr val="CADDDC"/>
      </a:accent5>
      <a:accent6>
        <a:srgbClr val="45473E"/>
      </a:accent6>
      <a:hlink>
        <a:srgbClr val="009999"/>
      </a:hlink>
      <a:folHlink>
        <a:srgbClr val="BFCB4F"/>
      </a:folHlink>
    </a:clrScheme>
    <a:fontScheme name="Satellite Dish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atellite Dish 1">
        <a:dk1>
          <a:srgbClr val="660000"/>
        </a:dk1>
        <a:lt1>
          <a:srgbClr val="FFFFFF"/>
        </a:lt1>
        <a:dk2>
          <a:srgbClr val="A80000"/>
        </a:dk2>
        <a:lt2>
          <a:srgbClr val="FFFF99"/>
        </a:lt2>
        <a:accent1>
          <a:srgbClr val="FF6600"/>
        </a:accent1>
        <a:accent2>
          <a:srgbClr val="6A0000"/>
        </a:accent2>
        <a:accent3>
          <a:srgbClr val="D1AAAA"/>
        </a:accent3>
        <a:accent4>
          <a:srgbClr val="DADADA"/>
        </a:accent4>
        <a:accent5>
          <a:srgbClr val="FFB8AA"/>
        </a:accent5>
        <a:accent6>
          <a:srgbClr val="5F00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2">
        <a:dk1>
          <a:srgbClr val="6A4700"/>
        </a:dk1>
        <a:lt1>
          <a:srgbClr val="FFFFFF"/>
        </a:lt1>
        <a:dk2>
          <a:srgbClr val="522900"/>
        </a:dk2>
        <a:lt2>
          <a:srgbClr val="FFFF99"/>
        </a:lt2>
        <a:accent1>
          <a:srgbClr val="CC9900"/>
        </a:accent1>
        <a:accent2>
          <a:srgbClr val="9C7300"/>
        </a:accent2>
        <a:accent3>
          <a:srgbClr val="B3ACAA"/>
        </a:accent3>
        <a:accent4>
          <a:srgbClr val="DADADA"/>
        </a:accent4>
        <a:accent5>
          <a:srgbClr val="E2CAAA"/>
        </a:accent5>
        <a:accent6>
          <a:srgbClr val="8D6800"/>
        </a:accent6>
        <a:hlink>
          <a:srgbClr val="FF99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3">
        <a:dk1>
          <a:srgbClr val="495630"/>
        </a:dk1>
        <a:lt1>
          <a:srgbClr val="FFFFCC"/>
        </a:lt1>
        <a:dk2>
          <a:srgbClr val="2D361C"/>
        </a:dk2>
        <a:lt2>
          <a:srgbClr val="BAD38D"/>
        </a:lt2>
        <a:accent1>
          <a:srgbClr val="68803E"/>
        </a:accent1>
        <a:accent2>
          <a:srgbClr val="556636"/>
        </a:accent2>
        <a:accent3>
          <a:srgbClr val="ADAEAB"/>
        </a:accent3>
        <a:accent4>
          <a:srgbClr val="DADAAE"/>
        </a:accent4>
        <a:accent5>
          <a:srgbClr val="B9C0AF"/>
        </a:accent5>
        <a:accent6>
          <a:srgbClr val="4C5C30"/>
        </a:accent6>
        <a:hlink>
          <a:srgbClr val="339933"/>
        </a:hlink>
        <a:folHlink>
          <a:srgbClr val="D9D4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4">
        <a:dk1>
          <a:srgbClr val="666A5C"/>
        </a:dk1>
        <a:lt1>
          <a:srgbClr val="FFFFFF"/>
        </a:lt1>
        <a:dk2>
          <a:srgbClr val="757868"/>
        </a:dk2>
        <a:lt2>
          <a:srgbClr val="C4C3AA"/>
        </a:lt2>
        <a:accent1>
          <a:srgbClr val="9AC2C0"/>
        </a:accent1>
        <a:accent2>
          <a:srgbClr val="4D4F45"/>
        </a:accent2>
        <a:accent3>
          <a:srgbClr val="BDBEB9"/>
        </a:accent3>
        <a:accent4>
          <a:srgbClr val="DADADA"/>
        </a:accent4>
        <a:accent5>
          <a:srgbClr val="CADDDC"/>
        </a:accent5>
        <a:accent6>
          <a:srgbClr val="45473E"/>
        </a:accent6>
        <a:hlink>
          <a:srgbClr val="009999"/>
        </a:hlink>
        <a:folHlink>
          <a:srgbClr val="BFCB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5">
        <a:dk1>
          <a:srgbClr val="006664"/>
        </a:dk1>
        <a:lt1>
          <a:srgbClr val="FFFFFF"/>
        </a:lt1>
        <a:dk2>
          <a:srgbClr val="00908D"/>
        </a:dk2>
        <a:lt2>
          <a:srgbClr val="ADE5CD"/>
        </a:lt2>
        <a:accent1>
          <a:srgbClr val="00CCFF"/>
        </a:accent1>
        <a:accent2>
          <a:srgbClr val="006666"/>
        </a:accent2>
        <a:accent3>
          <a:srgbClr val="AAC6C5"/>
        </a:accent3>
        <a:accent4>
          <a:srgbClr val="DADADA"/>
        </a:accent4>
        <a:accent5>
          <a:srgbClr val="AAE2FF"/>
        </a:accent5>
        <a:accent6>
          <a:srgbClr val="005C5C"/>
        </a:accent6>
        <a:hlink>
          <a:srgbClr val="6DD8DB"/>
        </a:hlink>
        <a:folHlink>
          <a:srgbClr val="C5E2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6">
        <a:dk1>
          <a:srgbClr val="000000"/>
        </a:dk1>
        <a:lt1>
          <a:srgbClr val="DDDCC5"/>
        </a:lt1>
        <a:dk2>
          <a:srgbClr val="000000"/>
        </a:dk2>
        <a:lt2>
          <a:srgbClr val="B9B695"/>
        </a:lt2>
        <a:accent1>
          <a:srgbClr val="EAEBE9"/>
        </a:accent1>
        <a:accent2>
          <a:srgbClr val="BFBFAB"/>
        </a:accent2>
        <a:accent3>
          <a:srgbClr val="EBEBDF"/>
        </a:accent3>
        <a:accent4>
          <a:srgbClr val="000000"/>
        </a:accent4>
        <a:accent5>
          <a:srgbClr val="F3F3F2"/>
        </a:accent5>
        <a:accent6>
          <a:srgbClr val="ADAD9B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tellite Dish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ADB8CA"/>
        </a:accent5>
        <a:accent6>
          <a:srgbClr val="555555"/>
        </a:accent6>
        <a:hlink>
          <a:srgbClr val="BBE5FF"/>
        </a:hlink>
        <a:folHlink>
          <a:srgbClr val="B6B3E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8">
        <a:dk1>
          <a:srgbClr val="000090"/>
        </a:dk1>
        <a:lt1>
          <a:srgbClr val="EAEAEA"/>
        </a:lt1>
        <a:dk2>
          <a:srgbClr val="3A3AB2"/>
        </a:dk2>
        <a:lt2>
          <a:srgbClr val="CAD4DC"/>
        </a:lt2>
        <a:accent1>
          <a:srgbClr val="3974AF"/>
        </a:accent1>
        <a:accent2>
          <a:srgbClr val="232369"/>
        </a:accent2>
        <a:accent3>
          <a:srgbClr val="AEAED5"/>
        </a:accent3>
        <a:accent4>
          <a:srgbClr val="C8C8C8"/>
        </a:accent4>
        <a:accent5>
          <a:srgbClr val="AEBCD4"/>
        </a:accent5>
        <a:accent6>
          <a:srgbClr val="1F1F5E"/>
        </a:accent6>
        <a:hlink>
          <a:srgbClr val="00CCFF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9">
        <a:dk1>
          <a:srgbClr val="9C9C9C"/>
        </a:dk1>
        <a:lt1>
          <a:srgbClr val="FFFFFF"/>
        </a:lt1>
        <a:dk2>
          <a:srgbClr val="8696CA"/>
        </a:dk2>
        <a:lt2>
          <a:srgbClr val="FFFFFF"/>
        </a:lt2>
        <a:accent1>
          <a:srgbClr val="97D1D5"/>
        </a:accent1>
        <a:accent2>
          <a:srgbClr val="666699"/>
        </a:accent2>
        <a:accent3>
          <a:srgbClr val="C3C9E1"/>
        </a:accent3>
        <a:accent4>
          <a:srgbClr val="DADADA"/>
        </a:accent4>
        <a:accent5>
          <a:srgbClr val="C9E5E7"/>
        </a:accent5>
        <a:accent6>
          <a:srgbClr val="5C5C8A"/>
        </a:accent6>
        <a:hlink>
          <a:srgbClr val="0000FF"/>
        </a:hlink>
        <a:folHlink>
          <a:srgbClr val="00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Satellite Dish</Template>
  <TotalTime>18</TotalTime>
  <Words>491</Words>
  <Application>Microsoft Office PowerPoint</Application>
  <PresentationFormat>On-screen Show (4:3)</PresentationFormat>
  <Paragraphs>176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Satellite Dish</vt:lpstr>
      <vt:lpstr>Rodney's Video Marketing Plan</vt:lpstr>
      <vt:lpstr>Market Summary</vt:lpstr>
      <vt:lpstr>Product Definition</vt:lpstr>
      <vt:lpstr>Pricing</vt:lpstr>
      <vt:lpstr>Packaging &amp; Fulfillment</vt:lpstr>
      <vt:lpstr>Launch Strategies</vt:lpstr>
      <vt:lpstr>Competition</vt:lpstr>
      <vt:lpstr>Positioning</vt:lpstr>
      <vt:lpstr>Vertical Markets/Segments</vt:lpstr>
      <vt:lpstr>Success Metrics</vt:lpstr>
      <vt:lpstr>Communication Strategies</vt:lpstr>
      <vt:lpstr>Public Relations</vt:lpstr>
      <vt:lpstr>Advertising</vt:lpstr>
      <vt:lpstr>Other Promotion</vt:lpstr>
      <vt:lpstr>Distribution</vt:lpstr>
      <vt:lpstr>International</vt:lpstr>
      <vt:lpstr>Schedule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</dc:creator>
  <cp:lastModifiedBy>PCM Courseware</cp:lastModifiedBy>
  <cp:revision>4</cp:revision>
  <cp:lastPrinted>1601-01-01T00:00:00Z</cp:lastPrinted>
  <dcterms:created xsi:type="dcterms:W3CDTF">1601-01-01T00:00:00Z</dcterms:created>
  <dcterms:modified xsi:type="dcterms:W3CDTF">2010-09-02T18:32:21Z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</Properties>
</file>