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73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2787"/>
    <p:restoredTop sz="90929"/>
  </p:normalViewPr>
  <p:slideViewPr>
    <p:cSldViewPr>
      <p:cViewPr varScale="1">
        <p:scale>
          <a:sx n="72" d="100"/>
          <a:sy n="72" d="100"/>
        </p:scale>
        <p:origin x="-82" y="-16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fld id="{9038C3AC-3164-472C-9E2F-9C4C291BAFD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355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73A7DAF8-59B6-48C3-86E7-A2C1E8A7B12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2"/>
          <p:cNvGrpSpPr>
            <a:grpSpLocks/>
          </p:cNvGrpSpPr>
          <p:nvPr/>
        </p:nvGrpSpPr>
        <p:grpSpPr bwMode="auto">
          <a:xfrm>
            <a:off x="-633413" y="798513"/>
            <a:ext cx="7542213" cy="6029325"/>
            <a:chOff x="-384" y="480"/>
            <a:chExt cx="4751" cy="3798"/>
          </a:xfrm>
        </p:grpSpPr>
        <p:grpSp>
          <p:nvGrpSpPr>
            <p:cNvPr id="28675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28676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28677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/>
                  <a:ahLst/>
                  <a:cxnLst>
                    <a:cxn ang="0">
                      <a:pos x="502" y="1990"/>
                    </a:cxn>
                    <a:cxn ang="0">
                      <a:pos x="186" y="1474"/>
                    </a:cxn>
                    <a:cxn ang="0">
                      <a:pos x="66" y="1169"/>
                    </a:cxn>
                    <a:cxn ang="0">
                      <a:pos x="12" y="875"/>
                    </a:cxn>
                    <a:cxn ang="0">
                      <a:pos x="18" y="611"/>
                    </a:cxn>
                    <a:cxn ang="0">
                      <a:pos x="84" y="389"/>
                    </a:cxn>
                    <a:cxn ang="0">
                      <a:pos x="209" y="216"/>
                    </a:cxn>
                    <a:cxn ang="0">
                      <a:pos x="508" y="42"/>
                    </a:cxn>
                    <a:cxn ang="0">
                      <a:pos x="891" y="6"/>
                    </a:cxn>
                    <a:cxn ang="0">
                      <a:pos x="1334" y="102"/>
                    </a:cxn>
                    <a:cxn ang="0">
                      <a:pos x="1806" y="324"/>
                    </a:cxn>
                    <a:cxn ang="0">
                      <a:pos x="2272" y="659"/>
                    </a:cxn>
                    <a:cxn ang="0">
                      <a:pos x="2769" y="1187"/>
                    </a:cxn>
                    <a:cxn ang="0">
                      <a:pos x="3085" y="1702"/>
                    </a:cxn>
                    <a:cxn ang="0">
                      <a:pos x="3205" y="2008"/>
                    </a:cxn>
                    <a:cxn ang="0">
                      <a:pos x="3259" y="2302"/>
                    </a:cxn>
                    <a:cxn ang="0">
                      <a:pos x="3253" y="2565"/>
                    </a:cxn>
                    <a:cxn ang="0">
                      <a:pos x="3187" y="2781"/>
                    </a:cxn>
                    <a:cxn ang="0">
                      <a:pos x="3068" y="2961"/>
                    </a:cxn>
                    <a:cxn ang="0">
                      <a:pos x="2918" y="3075"/>
                    </a:cxn>
                    <a:cxn ang="0">
                      <a:pos x="3068" y="2967"/>
                    </a:cxn>
                    <a:cxn ang="0">
                      <a:pos x="3193" y="2787"/>
                    </a:cxn>
                    <a:cxn ang="0">
                      <a:pos x="3259" y="2565"/>
                    </a:cxn>
                    <a:cxn ang="0">
                      <a:pos x="3265" y="2302"/>
                    </a:cxn>
                    <a:cxn ang="0">
                      <a:pos x="3211" y="2008"/>
                    </a:cxn>
                    <a:cxn ang="0">
                      <a:pos x="3091" y="1702"/>
                    </a:cxn>
                    <a:cxn ang="0">
                      <a:pos x="2775" y="1181"/>
                    </a:cxn>
                    <a:cxn ang="0">
                      <a:pos x="2278" y="653"/>
                    </a:cxn>
                    <a:cxn ang="0">
                      <a:pos x="1806" y="318"/>
                    </a:cxn>
                    <a:cxn ang="0">
                      <a:pos x="1334" y="96"/>
                    </a:cxn>
                    <a:cxn ang="0">
                      <a:pos x="891" y="0"/>
                    </a:cxn>
                    <a:cxn ang="0">
                      <a:pos x="502" y="36"/>
                    </a:cxn>
                    <a:cxn ang="0">
                      <a:pos x="204" y="210"/>
                    </a:cxn>
                    <a:cxn ang="0">
                      <a:pos x="78" y="389"/>
                    </a:cxn>
                    <a:cxn ang="0">
                      <a:pos x="12" y="611"/>
                    </a:cxn>
                    <a:cxn ang="0">
                      <a:pos x="6" y="875"/>
                    </a:cxn>
                    <a:cxn ang="0">
                      <a:pos x="60" y="1169"/>
                    </a:cxn>
                    <a:cxn ang="0">
                      <a:pos x="180" y="1474"/>
                    </a:cxn>
                    <a:cxn ang="0">
                      <a:pos x="353" y="1786"/>
                    </a:cxn>
                    <a:cxn ang="0">
                      <a:pos x="849" y="2380"/>
                    </a:cxn>
                    <a:cxn ang="0">
                      <a:pos x="1244" y="2709"/>
                    </a:cxn>
                    <a:cxn ang="0">
                      <a:pos x="1656" y="2961"/>
                    </a:cxn>
                    <a:cxn ang="0">
                      <a:pos x="1937" y="3075"/>
                    </a:cxn>
                    <a:cxn ang="0">
                      <a:pos x="1525" y="2889"/>
                    </a:cxn>
                    <a:cxn ang="0">
                      <a:pos x="1118" y="2607"/>
                    </a:cxn>
                    <a:cxn ang="0">
                      <a:pos x="849" y="2380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8678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28679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/>
                    <a:ahLst/>
                    <a:cxnLst>
                      <a:cxn ang="0">
                        <a:pos x="3946" y="2860"/>
                      </a:cxn>
                      <a:cxn ang="0">
                        <a:pos x="3910" y="2614"/>
                      </a:cxn>
                      <a:cxn ang="0">
                        <a:pos x="3839" y="2368"/>
                      </a:cxn>
                      <a:cxn ang="0">
                        <a:pos x="3731" y="2110"/>
                      </a:cxn>
                      <a:cxn ang="0">
                        <a:pos x="3593" y="1853"/>
                      </a:cxn>
                      <a:cxn ang="0">
                        <a:pos x="3432" y="1595"/>
                      </a:cxn>
                      <a:cxn ang="0">
                        <a:pos x="3241" y="1343"/>
                      </a:cxn>
                      <a:cxn ang="0">
                        <a:pos x="3025" y="1103"/>
                      </a:cxn>
                      <a:cxn ang="0">
                        <a:pos x="2721" y="815"/>
                      </a:cxn>
                      <a:cxn ang="0">
                        <a:pos x="2332" y="522"/>
                      </a:cxn>
                      <a:cxn ang="0">
                        <a:pos x="1943" y="288"/>
                      </a:cxn>
                      <a:cxn ang="0">
                        <a:pos x="1555" y="126"/>
                      </a:cxn>
                      <a:cxn ang="0">
                        <a:pos x="1184" y="24"/>
                      </a:cxn>
                      <a:cxn ang="0">
                        <a:pos x="837" y="0"/>
                      </a:cxn>
                      <a:cxn ang="0">
                        <a:pos x="526" y="48"/>
                      </a:cxn>
                      <a:cxn ang="0">
                        <a:pos x="263" y="174"/>
                      </a:cxn>
                      <a:cxn ang="0">
                        <a:pos x="114" y="312"/>
                      </a:cxn>
                      <a:cxn ang="0">
                        <a:pos x="0" y="486"/>
                      </a:cxn>
                      <a:cxn ang="0">
                        <a:pos x="72" y="372"/>
                      </a:cxn>
                      <a:cxn ang="0">
                        <a:pos x="269" y="174"/>
                      </a:cxn>
                      <a:cxn ang="0">
                        <a:pos x="526" y="48"/>
                      </a:cxn>
                      <a:cxn ang="0">
                        <a:pos x="837" y="6"/>
                      </a:cxn>
                      <a:cxn ang="0">
                        <a:pos x="1184" y="30"/>
                      </a:cxn>
                      <a:cxn ang="0">
                        <a:pos x="1555" y="132"/>
                      </a:cxn>
                      <a:cxn ang="0">
                        <a:pos x="1943" y="294"/>
                      </a:cxn>
                      <a:cxn ang="0">
                        <a:pos x="2332" y="528"/>
                      </a:cxn>
                      <a:cxn ang="0">
                        <a:pos x="2715" y="821"/>
                      </a:cxn>
                      <a:cxn ang="0">
                        <a:pos x="3127" y="1223"/>
                      </a:cxn>
                      <a:cxn ang="0">
                        <a:pos x="3336" y="1469"/>
                      </a:cxn>
                      <a:cxn ang="0">
                        <a:pos x="3510" y="1727"/>
                      </a:cxn>
                      <a:cxn ang="0">
                        <a:pos x="3665" y="1984"/>
                      </a:cxn>
                      <a:cxn ang="0">
                        <a:pos x="3785" y="2236"/>
                      </a:cxn>
                      <a:cxn ang="0">
                        <a:pos x="3875" y="2494"/>
                      </a:cxn>
                      <a:cxn ang="0">
                        <a:pos x="3934" y="2740"/>
                      </a:cxn>
                      <a:cxn ang="0">
                        <a:pos x="3952" y="2973"/>
                      </a:cxn>
                      <a:cxn ang="0">
                        <a:pos x="3922" y="3255"/>
                      </a:cxn>
                      <a:cxn ang="0">
                        <a:pos x="3833" y="3501"/>
                      </a:cxn>
                      <a:cxn ang="0">
                        <a:pos x="3886" y="3387"/>
                      </a:cxn>
                      <a:cxn ang="0">
                        <a:pos x="3946" y="3123"/>
                      </a:cxn>
                      <a:cxn ang="0">
                        <a:pos x="3952" y="2973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8680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/>
                    <a:ahLst/>
                    <a:cxnLst>
                      <a:cxn ang="0">
                        <a:pos x="676" y="2416"/>
                      </a:cxn>
                      <a:cxn ang="0">
                        <a:pos x="419" y="2062"/>
                      </a:cxn>
                      <a:cxn ang="0">
                        <a:pos x="215" y="1703"/>
                      </a:cxn>
                      <a:cxn ang="0">
                        <a:pos x="78" y="1343"/>
                      </a:cxn>
                      <a:cxn ang="0">
                        <a:pos x="12" y="1001"/>
                      </a:cxn>
                      <a:cxn ang="0">
                        <a:pos x="18" y="701"/>
                      </a:cxn>
                      <a:cxn ang="0">
                        <a:pos x="96" y="450"/>
                      </a:cxn>
                      <a:cxn ang="0">
                        <a:pos x="239" y="246"/>
                      </a:cxn>
                      <a:cxn ang="0">
                        <a:pos x="580" y="48"/>
                      </a:cxn>
                      <a:cxn ang="0">
                        <a:pos x="1028" y="6"/>
                      </a:cxn>
                      <a:cxn ang="0">
                        <a:pos x="1543" y="120"/>
                      </a:cxn>
                      <a:cxn ang="0">
                        <a:pos x="2087" y="378"/>
                      </a:cxn>
                      <a:cxn ang="0">
                        <a:pos x="2631" y="773"/>
                      </a:cxn>
                      <a:cxn ang="0">
                        <a:pos x="3115" y="1265"/>
                      </a:cxn>
                      <a:cxn ang="0">
                        <a:pos x="3378" y="1625"/>
                      </a:cxn>
                      <a:cxn ang="0">
                        <a:pos x="3582" y="1984"/>
                      </a:cxn>
                      <a:cxn ang="0">
                        <a:pos x="3719" y="2344"/>
                      </a:cxn>
                      <a:cxn ang="0">
                        <a:pos x="3785" y="2686"/>
                      </a:cxn>
                      <a:cxn ang="0">
                        <a:pos x="3749" y="3105"/>
                      </a:cxn>
                      <a:cxn ang="0">
                        <a:pos x="3629" y="3363"/>
                      </a:cxn>
                      <a:cxn ang="0">
                        <a:pos x="3779" y="2967"/>
                      </a:cxn>
                      <a:cxn ang="0">
                        <a:pos x="3791" y="2794"/>
                      </a:cxn>
                      <a:cxn ang="0">
                        <a:pos x="3749" y="2458"/>
                      </a:cxn>
                      <a:cxn ang="0">
                        <a:pos x="3635" y="2104"/>
                      </a:cxn>
                      <a:cxn ang="0">
                        <a:pos x="3456" y="1739"/>
                      </a:cxn>
                      <a:cxn ang="0">
                        <a:pos x="3211" y="1385"/>
                      </a:cxn>
                      <a:cxn ang="0">
                        <a:pos x="2804" y="929"/>
                      </a:cxn>
                      <a:cxn ang="0">
                        <a:pos x="2272" y="492"/>
                      </a:cxn>
                      <a:cxn ang="0">
                        <a:pos x="1722" y="192"/>
                      </a:cxn>
                      <a:cxn ang="0">
                        <a:pos x="1190" y="24"/>
                      </a:cxn>
                      <a:cxn ang="0">
                        <a:pos x="717" y="12"/>
                      </a:cxn>
                      <a:cxn ang="0">
                        <a:pos x="335" y="162"/>
                      </a:cxn>
                      <a:cxn ang="0">
                        <a:pos x="132" y="378"/>
                      </a:cxn>
                      <a:cxn ang="0">
                        <a:pos x="36" y="612"/>
                      </a:cxn>
                      <a:cxn ang="0">
                        <a:pos x="0" y="893"/>
                      </a:cxn>
                      <a:cxn ang="0">
                        <a:pos x="42" y="1229"/>
                      </a:cxn>
                      <a:cxn ang="0">
                        <a:pos x="161" y="1583"/>
                      </a:cxn>
                      <a:cxn ang="0">
                        <a:pos x="341" y="1942"/>
                      </a:cxn>
                      <a:cxn ang="0">
                        <a:pos x="580" y="2302"/>
                      </a:cxn>
                      <a:cxn ang="0">
                        <a:pos x="987" y="2758"/>
                      </a:cxn>
                      <a:cxn ang="0">
                        <a:pos x="1596" y="3237"/>
                      </a:cxn>
                      <a:cxn ang="0">
                        <a:pos x="1596" y="3237"/>
                      </a:cxn>
                      <a:cxn ang="0">
                        <a:pos x="993" y="2758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8681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/>
                    <a:ahLst/>
                    <a:cxnLst>
                      <a:cxn ang="0">
                        <a:pos x="538" y="2146"/>
                      </a:cxn>
                      <a:cxn ang="0">
                        <a:pos x="317" y="1816"/>
                      </a:cxn>
                      <a:cxn ang="0">
                        <a:pos x="149" y="1481"/>
                      </a:cxn>
                      <a:cxn ang="0">
                        <a:pos x="41" y="1151"/>
                      </a:cxn>
                      <a:cxn ang="0">
                        <a:pos x="0" y="839"/>
                      </a:cxn>
                      <a:cxn ang="0">
                        <a:pos x="30" y="575"/>
                      </a:cxn>
                      <a:cxn ang="0">
                        <a:pos x="125" y="354"/>
                      </a:cxn>
                      <a:cxn ang="0">
                        <a:pos x="317" y="150"/>
                      </a:cxn>
                      <a:cxn ang="0">
                        <a:pos x="669" y="12"/>
                      </a:cxn>
                      <a:cxn ang="0">
                        <a:pos x="1112" y="24"/>
                      </a:cxn>
                      <a:cxn ang="0">
                        <a:pos x="1608" y="174"/>
                      </a:cxn>
                      <a:cxn ang="0">
                        <a:pos x="2116" y="456"/>
                      </a:cxn>
                      <a:cxn ang="0">
                        <a:pos x="2613" y="857"/>
                      </a:cxn>
                      <a:cxn ang="0">
                        <a:pos x="3073" y="1391"/>
                      </a:cxn>
                      <a:cxn ang="0">
                        <a:pos x="3276" y="1726"/>
                      </a:cxn>
                      <a:cxn ang="0">
                        <a:pos x="3426" y="2062"/>
                      </a:cxn>
                      <a:cxn ang="0">
                        <a:pos x="3509" y="2386"/>
                      </a:cxn>
                      <a:cxn ang="0">
                        <a:pos x="3521" y="2680"/>
                      </a:cxn>
                      <a:cxn ang="0">
                        <a:pos x="3474" y="2931"/>
                      </a:cxn>
                      <a:cxn ang="0">
                        <a:pos x="3360" y="3141"/>
                      </a:cxn>
                      <a:cxn ang="0">
                        <a:pos x="3282" y="3225"/>
                      </a:cxn>
                      <a:cxn ang="0">
                        <a:pos x="3312" y="3201"/>
                      </a:cxn>
                      <a:cxn ang="0">
                        <a:pos x="3444" y="3009"/>
                      </a:cxn>
                      <a:cxn ang="0">
                        <a:pos x="3515" y="2769"/>
                      </a:cxn>
                      <a:cxn ang="0">
                        <a:pos x="3521" y="2488"/>
                      </a:cxn>
                      <a:cxn ang="0">
                        <a:pos x="3462" y="2170"/>
                      </a:cxn>
                      <a:cxn ang="0">
                        <a:pos x="3336" y="1834"/>
                      </a:cxn>
                      <a:cxn ang="0">
                        <a:pos x="3145" y="1499"/>
                      </a:cxn>
                      <a:cxn ang="0">
                        <a:pos x="2816" y="1061"/>
                      </a:cxn>
                      <a:cxn ang="0">
                        <a:pos x="2284" y="575"/>
                      </a:cxn>
                      <a:cxn ang="0">
                        <a:pos x="1775" y="252"/>
                      </a:cxn>
                      <a:cxn ang="0">
                        <a:pos x="1273" y="60"/>
                      </a:cxn>
                      <a:cxn ang="0">
                        <a:pos x="807" y="0"/>
                      </a:cxn>
                      <a:cxn ang="0">
                        <a:pos x="418" y="84"/>
                      </a:cxn>
                      <a:cxn ang="0">
                        <a:pos x="167" y="288"/>
                      </a:cxn>
                      <a:cxn ang="0">
                        <a:pos x="53" y="498"/>
                      </a:cxn>
                      <a:cxn ang="0">
                        <a:pos x="0" y="749"/>
                      </a:cxn>
                      <a:cxn ang="0">
                        <a:pos x="18" y="1043"/>
                      </a:cxn>
                      <a:cxn ang="0">
                        <a:pos x="101" y="1373"/>
                      </a:cxn>
                      <a:cxn ang="0">
                        <a:pos x="251" y="1708"/>
                      </a:cxn>
                      <a:cxn ang="0">
                        <a:pos x="454" y="2038"/>
                      </a:cxn>
                      <a:cxn ang="0">
                        <a:pos x="914" y="2572"/>
                      </a:cxn>
                      <a:cxn ang="0">
                        <a:pos x="1255" y="2865"/>
                      </a:cxn>
                      <a:cxn ang="0">
                        <a:pos x="1608" y="3099"/>
                      </a:cxn>
                      <a:cxn ang="0">
                        <a:pos x="1853" y="3225"/>
                      </a:cxn>
                      <a:cxn ang="0">
                        <a:pos x="1494" y="3027"/>
                      </a:cxn>
                      <a:cxn ang="0">
                        <a:pos x="1142" y="2769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8682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28683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/>
                      <a:ahLst/>
                      <a:cxnLst>
                        <a:cxn ang="0">
                          <a:pos x="4245" y="3237"/>
                        </a:cxn>
                        <a:cxn ang="0">
                          <a:pos x="4203" y="2961"/>
                        </a:cxn>
                        <a:cxn ang="0">
                          <a:pos x="4120" y="2679"/>
                        </a:cxn>
                        <a:cxn ang="0">
                          <a:pos x="4000" y="2391"/>
                        </a:cxn>
                        <a:cxn ang="0">
                          <a:pos x="3845" y="2098"/>
                        </a:cxn>
                        <a:cxn ang="0">
                          <a:pos x="3659" y="1810"/>
                        </a:cxn>
                        <a:cxn ang="0">
                          <a:pos x="3438" y="1528"/>
                        </a:cxn>
                        <a:cxn ang="0">
                          <a:pos x="3193" y="1252"/>
                        </a:cxn>
                        <a:cxn ang="0">
                          <a:pos x="2858" y="935"/>
                        </a:cxn>
                        <a:cxn ang="0">
                          <a:pos x="2434" y="605"/>
                        </a:cxn>
                        <a:cxn ang="0">
                          <a:pos x="1991" y="341"/>
                        </a:cxn>
                        <a:cxn ang="0">
                          <a:pos x="1549" y="143"/>
                        </a:cxn>
                        <a:cxn ang="0">
                          <a:pos x="1124" y="35"/>
                        </a:cxn>
                        <a:cxn ang="0">
                          <a:pos x="741" y="0"/>
                        </a:cxn>
                        <a:cxn ang="0">
                          <a:pos x="401" y="47"/>
                        </a:cxn>
                        <a:cxn ang="0">
                          <a:pos x="120" y="173"/>
                        </a:cxn>
                        <a:cxn ang="0">
                          <a:pos x="0" y="269"/>
                        </a:cxn>
                        <a:cxn ang="0">
                          <a:pos x="263" y="101"/>
                        </a:cxn>
                        <a:cxn ang="0">
                          <a:pos x="586" y="18"/>
                        </a:cxn>
                        <a:cxn ang="0">
                          <a:pos x="957" y="18"/>
                        </a:cxn>
                        <a:cxn ang="0">
                          <a:pos x="1357" y="95"/>
                        </a:cxn>
                        <a:cxn ang="0">
                          <a:pos x="1782" y="245"/>
                        </a:cxn>
                        <a:cxn ang="0">
                          <a:pos x="2212" y="467"/>
                        </a:cxn>
                        <a:cxn ang="0">
                          <a:pos x="2643" y="761"/>
                        </a:cxn>
                        <a:cxn ang="0">
                          <a:pos x="3061" y="1120"/>
                        </a:cxn>
                        <a:cxn ang="0">
                          <a:pos x="3318" y="1390"/>
                        </a:cxn>
                        <a:cxn ang="0">
                          <a:pos x="3552" y="1666"/>
                        </a:cxn>
                        <a:cxn ang="0">
                          <a:pos x="3755" y="1954"/>
                        </a:cxn>
                        <a:cxn ang="0">
                          <a:pos x="3922" y="2247"/>
                        </a:cxn>
                        <a:cxn ang="0">
                          <a:pos x="4060" y="2535"/>
                        </a:cxn>
                        <a:cxn ang="0">
                          <a:pos x="4162" y="2823"/>
                        </a:cxn>
                        <a:cxn ang="0">
                          <a:pos x="4221" y="3105"/>
                        </a:cxn>
                        <a:cxn ang="0">
                          <a:pos x="4245" y="3368"/>
                        </a:cxn>
                        <a:cxn ang="0">
                          <a:pos x="4233" y="3590"/>
                        </a:cxn>
                        <a:cxn ang="0">
                          <a:pos x="4185" y="3794"/>
                        </a:cxn>
                        <a:cxn ang="0">
                          <a:pos x="4215" y="3692"/>
                        </a:cxn>
                        <a:cxn ang="0">
                          <a:pos x="4245" y="3482"/>
                        </a:cxn>
                        <a:cxn ang="0">
                          <a:pos x="4251" y="3368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28684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28685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61" y="186"/>
                          </a:cxn>
                          <a:cxn ang="0">
                            <a:pos x="442" y="54"/>
                          </a:cxn>
                          <a:cxn ang="0">
                            <a:pos x="771" y="6"/>
                          </a:cxn>
                          <a:cxn ang="0">
                            <a:pos x="1136" y="36"/>
                          </a:cxn>
                          <a:cxn ang="0">
                            <a:pos x="1537" y="144"/>
                          </a:cxn>
                          <a:cxn ang="0">
                            <a:pos x="1949" y="324"/>
                          </a:cxn>
                          <a:cxn ang="0">
                            <a:pos x="2368" y="570"/>
                          </a:cxn>
                          <a:cxn ang="0">
                            <a:pos x="2780" y="888"/>
                          </a:cxn>
                          <a:cxn ang="0">
                            <a:pos x="3103" y="1193"/>
                          </a:cxn>
                          <a:cxn ang="0">
                            <a:pos x="3336" y="1451"/>
                          </a:cxn>
                          <a:cxn ang="0">
                            <a:pos x="3540" y="1721"/>
                          </a:cxn>
                          <a:cxn ang="0">
                            <a:pos x="3719" y="1997"/>
                          </a:cxn>
                          <a:cxn ang="0">
                            <a:pos x="3863" y="2272"/>
                          </a:cxn>
                          <a:cxn ang="0">
                            <a:pos x="3976" y="2548"/>
                          </a:cxn>
                          <a:cxn ang="0">
                            <a:pos x="4060" y="2818"/>
                          </a:cxn>
                          <a:cxn ang="0">
                            <a:pos x="4102" y="3070"/>
                          </a:cxn>
                          <a:cxn ang="0">
                            <a:pos x="4102" y="3321"/>
                          </a:cxn>
                          <a:cxn ang="0">
                            <a:pos x="4060" y="3549"/>
                          </a:cxn>
                          <a:cxn ang="0">
                            <a:pos x="4030" y="3657"/>
                          </a:cxn>
                          <a:cxn ang="0">
                            <a:pos x="4090" y="3447"/>
                          </a:cxn>
                          <a:cxn ang="0">
                            <a:pos x="4108" y="3213"/>
                          </a:cxn>
                          <a:cxn ang="0">
                            <a:pos x="4102" y="3070"/>
                          </a:cxn>
                          <a:cxn ang="0">
                            <a:pos x="4060" y="2812"/>
                          </a:cxn>
                          <a:cxn ang="0">
                            <a:pos x="3982" y="2548"/>
                          </a:cxn>
                          <a:cxn ang="0">
                            <a:pos x="3869" y="2272"/>
                          </a:cxn>
                          <a:cxn ang="0">
                            <a:pos x="3725" y="1997"/>
                          </a:cxn>
                          <a:cxn ang="0">
                            <a:pos x="3546" y="1721"/>
                          </a:cxn>
                          <a:cxn ang="0">
                            <a:pos x="3342" y="1451"/>
                          </a:cxn>
                          <a:cxn ang="0">
                            <a:pos x="3109" y="1187"/>
                          </a:cxn>
                          <a:cxn ang="0">
                            <a:pos x="2792" y="888"/>
                          </a:cxn>
                          <a:cxn ang="0">
                            <a:pos x="2386" y="576"/>
                          </a:cxn>
                          <a:cxn ang="0">
                            <a:pos x="1967" y="330"/>
                          </a:cxn>
                          <a:cxn ang="0">
                            <a:pos x="1543" y="144"/>
                          </a:cxn>
                          <a:cxn ang="0">
                            <a:pos x="1130" y="30"/>
                          </a:cxn>
                          <a:cxn ang="0">
                            <a:pos x="753" y="0"/>
                          </a:cxn>
                          <a:cxn ang="0">
                            <a:pos x="431" y="54"/>
                          </a:cxn>
                          <a:cxn ang="0">
                            <a:pos x="161" y="186"/>
                          </a:cxn>
                          <a:cxn ang="0">
                            <a:pos x="24" y="306"/>
                          </a:cxn>
                          <a:cxn ang="0">
                            <a:pos x="0" y="336"/>
                          </a:cxn>
                          <a:cxn ang="0">
                            <a:pos x="48" y="282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grpSp>
                    <p:nvGrpSpPr>
                      <p:cNvPr id="28686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28687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688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689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690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691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692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693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694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695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696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697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698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699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00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01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02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03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04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05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06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07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08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09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10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11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12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13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14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15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16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17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18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19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20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21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22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909" y="1264"/>
                            </a:cxn>
                            <a:cxn ang="0">
                              <a:pos x="1058" y="1402"/>
                            </a:cxn>
                            <a:cxn ang="0">
                              <a:pos x="1214" y="1528"/>
                            </a:cxn>
                            <a:cxn ang="0">
                              <a:pos x="1369" y="1654"/>
                            </a:cxn>
                            <a:cxn ang="0">
                              <a:pos x="1531" y="1768"/>
                            </a:cxn>
                            <a:cxn ang="0">
                              <a:pos x="1537" y="1768"/>
                            </a:cxn>
                            <a:cxn ang="0">
                              <a:pos x="1375" y="1654"/>
                            </a:cxn>
                            <a:cxn ang="0">
                              <a:pos x="1220" y="1534"/>
                            </a:cxn>
                            <a:cxn ang="0">
                              <a:pos x="1064" y="1402"/>
                            </a:cxn>
                            <a:cxn ang="0">
                              <a:pos x="915" y="1258"/>
                            </a:cxn>
                            <a:cxn ang="0">
                              <a:pos x="765" y="1115"/>
                            </a:cxn>
                            <a:cxn ang="0">
                              <a:pos x="628" y="959"/>
                            </a:cxn>
                            <a:cxn ang="0">
                              <a:pos x="496" y="803"/>
                            </a:cxn>
                            <a:cxn ang="0">
                              <a:pos x="377" y="647"/>
                            </a:cxn>
                            <a:cxn ang="0">
                              <a:pos x="269" y="485"/>
                            </a:cxn>
                            <a:cxn ang="0">
                              <a:pos x="167" y="323"/>
                            </a:cxn>
                            <a:cxn ang="0">
                              <a:pos x="78" y="161"/>
                            </a:cxn>
                            <a:cxn ang="0">
                              <a:pos x="0" y="0"/>
                            </a:cxn>
                            <a:cxn ang="0">
                              <a:pos x="0" y="12"/>
                            </a:cxn>
                            <a:cxn ang="0">
                              <a:pos x="78" y="173"/>
                            </a:cxn>
                            <a:cxn ang="0">
                              <a:pos x="167" y="335"/>
                            </a:cxn>
                            <a:cxn ang="0">
                              <a:pos x="269" y="491"/>
                            </a:cxn>
                            <a:cxn ang="0">
                              <a:pos x="377" y="653"/>
                            </a:cxn>
                            <a:cxn ang="0">
                              <a:pos x="496" y="809"/>
                            </a:cxn>
                            <a:cxn ang="0">
                              <a:pos x="628" y="965"/>
                            </a:cxn>
                            <a:cxn ang="0">
                              <a:pos x="765" y="1121"/>
                            </a:cxn>
                            <a:cxn ang="0">
                              <a:pos x="909" y="1264"/>
                            </a:cxn>
                            <a:cxn ang="0">
                              <a:pos x="909" y="1264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grpSp>
                      <p:nvGrpSpPr>
                        <p:cNvPr id="28723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28724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4" y="2872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725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726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727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728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5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729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730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55" y="1868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731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732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98" y="1539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733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3" y="1360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734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735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16" y="1005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sp>
                      <p:nvSpPr>
                        <p:cNvPr id="28736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37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38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39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40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41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42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43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44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45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46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47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48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49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50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51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52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53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54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55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56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57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58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59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60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61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62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63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64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65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66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67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68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69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70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71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28772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28773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774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8775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28776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8777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/>
                    <a:ahLst/>
                    <a:cxnLst>
                      <a:cxn ang="0">
                        <a:pos x="1006" y="1102"/>
                      </a:cxn>
                      <a:cxn ang="0">
                        <a:pos x="696" y="823"/>
                      </a:cxn>
                      <a:cxn ang="0">
                        <a:pos x="333" y="447"/>
                      </a:cxn>
                      <a:cxn ang="0">
                        <a:pos x="51" y="76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8778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8779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8780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8781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8782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8783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8784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28785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28786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/>
                <a:ahLst/>
                <a:cxnLst>
                  <a:cxn ang="0">
                    <a:pos x="873" y="1150"/>
                  </a:cxn>
                  <a:cxn ang="0">
                    <a:pos x="741" y="1019"/>
                  </a:cxn>
                  <a:cxn ang="0">
                    <a:pos x="610" y="875"/>
                  </a:cxn>
                  <a:cxn ang="0">
                    <a:pos x="490" y="737"/>
                  </a:cxn>
                  <a:cxn ang="0">
                    <a:pos x="377" y="593"/>
                  </a:cxn>
                  <a:cxn ang="0">
                    <a:pos x="275" y="443"/>
                  </a:cxn>
                  <a:cxn ang="0">
                    <a:pos x="173" y="299"/>
                  </a:cxn>
                  <a:cxn ang="0">
                    <a:pos x="84" y="149"/>
                  </a:cxn>
                  <a:cxn ang="0">
                    <a:pos x="0" y="0"/>
                  </a:cxn>
                  <a:cxn ang="0">
                    <a:pos x="0" y="11"/>
                  </a:cxn>
                  <a:cxn ang="0">
                    <a:pos x="84" y="155"/>
                  </a:cxn>
                  <a:cxn ang="0">
                    <a:pos x="173" y="305"/>
                  </a:cxn>
                  <a:cxn ang="0">
                    <a:pos x="269" y="449"/>
                  </a:cxn>
                  <a:cxn ang="0">
                    <a:pos x="377" y="593"/>
                  </a:cxn>
                  <a:cxn ang="0">
                    <a:pos x="490" y="737"/>
                  </a:cxn>
                  <a:cxn ang="0">
                    <a:pos x="610" y="881"/>
                  </a:cxn>
                  <a:cxn ang="0">
                    <a:pos x="735" y="1019"/>
                  </a:cxn>
                  <a:cxn ang="0">
                    <a:pos x="873" y="1150"/>
                  </a:cxn>
                  <a:cxn ang="0">
                    <a:pos x="1010" y="1276"/>
                  </a:cxn>
                  <a:cxn ang="0">
                    <a:pos x="1148" y="1396"/>
                  </a:cxn>
                  <a:cxn ang="0">
                    <a:pos x="1286" y="1510"/>
                  </a:cxn>
                  <a:cxn ang="0">
                    <a:pos x="1429" y="1618"/>
                  </a:cxn>
                  <a:cxn ang="0">
                    <a:pos x="1435" y="1618"/>
                  </a:cxn>
                  <a:cxn ang="0">
                    <a:pos x="1292" y="1510"/>
                  </a:cxn>
                  <a:cxn ang="0">
                    <a:pos x="1154" y="1396"/>
                  </a:cxn>
                  <a:cxn ang="0">
                    <a:pos x="1010" y="1276"/>
                  </a:cxn>
                  <a:cxn ang="0">
                    <a:pos x="873" y="1150"/>
                  </a:cxn>
                  <a:cxn ang="0">
                    <a:pos x="873" y="1150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87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/>
                <a:ahLst/>
                <a:cxnLst>
                  <a:cxn ang="0">
                    <a:pos x="957" y="1463"/>
                  </a:cxn>
                  <a:cxn ang="0">
                    <a:pos x="789" y="1289"/>
                  </a:cxn>
                  <a:cxn ang="0">
                    <a:pos x="634" y="1115"/>
                  </a:cxn>
                  <a:cxn ang="0">
                    <a:pos x="490" y="929"/>
                  </a:cxn>
                  <a:cxn ang="0">
                    <a:pos x="365" y="743"/>
                  </a:cxn>
                  <a:cxn ang="0">
                    <a:pos x="251" y="557"/>
                  </a:cxn>
                  <a:cxn ang="0">
                    <a:pos x="149" y="372"/>
                  </a:cxn>
                  <a:cxn ang="0">
                    <a:pos x="66" y="186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6" y="198"/>
                  </a:cxn>
                  <a:cxn ang="0">
                    <a:pos x="149" y="384"/>
                  </a:cxn>
                  <a:cxn ang="0">
                    <a:pos x="251" y="569"/>
                  </a:cxn>
                  <a:cxn ang="0">
                    <a:pos x="365" y="755"/>
                  </a:cxn>
                  <a:cxn ang="0">
                    <a:pos x="490" y="935"/>
                  </a:cxn>
                  <a:cxn ang="0">
                    <a:pos x="634" y="1115"/>
                  </a:cxn>
                  <a:cxn ang="0">
                    <a:pos x="789" y="1295"/>
                  </a:cxn>
                  <a:cxn ang="0">
                    <a:pos x="957" y="1463"/>
                  </a:cxn>
                  <a:cxn ang="0">
                    <a:pos x="1130" y="1618"/>
                  </a:cxn>
                  <a:cxn ang="0">
                    <a:pos x="1303" y="1762"/>
                  </a:cxn>
                  <a:cxn ang="0">
                    <a:pos x="1483" y="1894"/>
                  </a:cxn>
                  <a:cxn ang="0">
                    <a:pos x="1662" y="2014"/>
                  </a:cxn>
                  <a:cxn ang="0">
                    <a:pos x="1668" y="2014"/>
                  </a:cxn>
                  <a:cxn ang="0">
                    <a:pos x="1483" y="1894"/>
                  </a:cxn>
                  <a:cxn ang="0">
                    <a:pos x="1303" y="1762"/>
                  </a:cxn>
                  <a:cxn ang="0">
                    <a:pos x="1130" y="1618"/>
                  </a:cxn>
                  <a:cxn ang="0">
                    <a:pos x="957" y="1463"/>
                  </a:cxn>
                  <a:cxn ang="0">
                    <a:pos x="957" y="1463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88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89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90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9" y="2694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91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8792" name="Group 120"/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28793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794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2"/>
                </a:xfrm>
                <a:custGeom>
                  <a:avLst/>
                  <a:gdLst/>
                  <a:ahLst/>
                  <a:cxnLst>
                    <a:cxn ang="0">
                      <a:pos x="227" y="134"/>
                    </a:cxn>
                    <a:cxn ang="0">
                      <a:pos x="203" y="144"/>
                    </a:cxn>
                    <a:cxn ang="0">
                      <a:pos x="179" y="138"/>
                    </a:cxn>
                    <a:cxn ang="0">
                      <a:pos x="149" y="126"/>
                    </a:cxn>
                    <a:cxn ang="0">
                      <a:pos x="126" y="102"/>
                    </a:cxn>
                    <a:cxn ang="0">
                      <a:pos x="102" y="72"/>
                    </a:cxn>
                    <a:cxn ang="0">
                      <a:pos x="84" y="48"/>
                    </a:cxn>
                    <a:cxn ang="0">
                      <a:pos x="78" y="24"/>
                    </a:cxn>
                    <a:cxn ang="0">
                      <a:pos x="84" y="0"/>
                    </a:cxn>
                    <a:cxn ang="0">
                      <a:pos x="84" y="0"/>
                    </a:cxn>
                    <a:cxn ang="0">
                      <a:pos x="78" y="0"/>
                    </a:cxn>
                    <a:cxn ang="0">
                      <a:pos x="18" y="60"/>
                    </a:cxn>
                    <a:cxn ang="0">
                      <a:pos x="0" y="90"/>
                    </a:cxn>
                    <a:cxn ang="0">
                      <a:pos x="0" y="120"/>
                    </a:cxn>
                    <a:cxn ang="0">
                      <a:pos x="12" y="156"/>
                    </a:cxn>
                    <a:cxn ang="0">
                      <a:pos x="36" y="192"/>
                    </a:cxn>
                    <a:cxn ang="0">
                      <a:pos x="66" y="216"/>
                    </a:cxn>
                    <a:cxn ang="0">
                      <a:pos x="96" y="222"/>
                    </a:cxn>
                    <a:cxn ang="0">
                      <a:pos x="126" y="222"/>
                    </a:cxn>
                    <a:cxn ang="0">
                      <a:pos x="155" y="210"/>
                    </a:cxn>
                    <a:cxn ang="0">
                      <a:pos x="227" y="138"/>
                    </a:cxn>
                    <a:cxn ang="0">
                      <a:pos x="227" y="134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795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5"/>
                  <a:ext cx="163" cy="155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796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8"/>
                </a:xfrm>
                <a:custGeom>
                  <a:avLst/>
                  <a:gdLst/>
                  <a:ahLst/>
                  <a:cxnLst>
                    <a:cxn ang="0">
                      <a:pos x="179" y="18"/>
                    </a:cxn>
                    <a:cxn ang="0">
                      <a:pos x="197" y="48"/>
                    </a:cxn>
                    <a:cxn ang="0">
                      <a:pos x="203" y="60"/>
                    </a:cxn>
                    <a:cxn ang="0">
                      <a:pos x="197" y="66"/>
                    </a:cxn>
                    <a:cxn ang="0">
                      <a:pos x="65" y="192"/>
                    </a:cxn>
                    <a:cxn ang="0">
                      <a:pos x="59" y="198"/>
                    </a:cxn>
                    <a:cxn ang="0">
                      <a:pos x="47" y="192"/>
                    </a:cxn>
                    <a:cxn ang="0">
                      <a:pos x="17" y="174"/>
                    </a:cxn>
                    <a:cxn ang="0">
                      <a:pos x="0" y="150"/>
                    </a:cxn>
                    <a:cxn ang="0">
                      <a:pos x="0" y="126"/>
                    </a:cxn>
                    <a:cxn ang="0">
                      <a:pos x="131" y="0"/>
                    </a:cxn>
                    <a:cxn ang="0">
                      <a:pos x="155" y="0"/>
                    </a:cxn>
                    <a:cxn ang="0">
                      <a:pos x="179" y="18"/>
                    </a:cxn>
                    <a:cxn ang="0">
                      <a:pos x="179" y="18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797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8798" name="Rectangle 12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973263"/>
          </a:xfrm>
        </p:spPr>
        <p:txBody>
          <a:bodyPr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8799" name="Rectangle 12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8800" name="Rectangle 12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fld id="{CE7A8BCC-A9A0-4F8F-AD91-85A4D158AE4D}" type="datetime1">
              <a:rPr lang="en-US"/>
              <a:pPr/>
              <a:t>4/2/2007</a:t>
            </a:fld>
            <a:endParaRPr lang="en-US"/>
          </a:p>
        </p:txBody>
      </p:sp>
      <p:sp>
        <p:nvSpPr>
          <p:cNvPr id="28801" name="Rectangle 12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Rodney's Video</a:t>
            </a:r>
          </a:p>
        </p:txBody>
      </p:sp>
      <p:sp>
        <p:nvSpPr>
          <p:cNvPr id="28802" name="Rectangle 13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fld id="{26FC5CCB-351A-422D-8353-C1CA5598EB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383349-708A-4E97-8FC5-DDDE196F3CFC}" type="datetime1">
              <a:rPr lang="en-US"/>
              <a:pPr/>
              <a:t>4/2/2007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Rodney's Video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0D511F-34F8-47C4-AEA8-5078C1EACA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34C186-6702-4E2E-B9BE-413CB642898A}" type="datetime1">
              <a:rPr lang="en-US"/>
              <a:pPr/>
              <a:t>4/2/2007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Rodney's Video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217E2B-1B4F-4C03-B3CA-DA8B183894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2CDCA77-B3B9-482D-939E-FD8765A287B7}" type="datetime1">
              <a:rPr lang="en-US"/>
              <a:pPr/>
              <a:t>4/2/2007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Rodney's Video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E8DBFC0-23C4-4659-A281-4837B49A0D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EB23ABD-30C0-41DC-8244-5DCA84CA99BD}" type="datetime1">
              <a:rPr lang="en-US"/>
              <a:pPr/>
              <a:t>4/2/2007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Rodney's Video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157990E-131D-4155-9163-0A86C03C71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1C05174-8F4C-4DD5-992A-943EF0478FF5}" type="datetime1">
              <a:rPr lang="en-US"/>
              <a:pPr/>
              <a:t>4/2/2007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Rodney's Video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04B7336-FE18-45B0-B549-13CA3947FC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EAC65C-6282-461F-B2D7-80C7281EB8B3}" type="datetime1">
              <a:rPr lang="en-US"/>
              <a:pPr/>
              <a:t>4/2/2007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Rodney's Video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4F0B23-CC07-45DD-A040-A13332213D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54EBBE-53C3-4B0A-8FB3-F9F901DE103E}" type="datetime1">
              <a:rPr lang="en-US"/>
              <a:pPr/>
              <a:t>4/2/2007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Rodney's Video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55218A-C4C2-4D4C-A4F7-817A98CB87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9C37B6-930E-4D99-811E-D42FC4641CB6}" type="datetime1">
              <a:rPr lang="en-US"/>
              <a:pPr/>
              <a:t>4/2/2007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Rodney's Video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6AB3AD-FDB8-4EC9-898F-1D5BB5654B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7D4D23-40ED-46A5-89BC-0AD3CAC11061}" type="datetime1">
              <a:rPr lang="en-US"/>
              <a:pPr/>
              <a:t>4/2/2007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Rodney's Video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4882ED-CE80-4E49-819A-FD5105AFB1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F651E4-BB00-4DA3-8BEE-0BDC26B3F5D5}" type="datetime1">
              <a:rPr lang="en-US"/>
              <a:pPr/>
              <a:t>4/2/2007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Rodney's Video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033DA6-7919-4996-9B89-F6CCC2CCBD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345779-D186-4F3E-AD18-B82DF1F2FB49}" type="datetime1">
              <a:rPr lang="en-US"/>
              <a:pPr/>
              <a:t>4/2/2007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Rodney's Video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7B3871-665B-4EBE-B440-7411210C05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77AFF2-0DC1-42BB-9316-E3AFFA7572CC}" type="datetime1">
              <a:rPr lang="en-US"/>
              <a:pPr/>
              <a:t>4/2/2007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Rodney's Video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2945BC-DAF7-4F79-B749-55CA3A2530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805015-66BF-46B7-BEF8-DF96627847DA}" type="datetime1">
              <a:rPr lang="en-US"/>
              <a:pPr/>
              <a:t>4/2/2007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Rodney's Video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97DB93-9F2A-4CC6-9C10-3E2D3E4001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"/>
          <p:cNvGrpSpPr>
            <a:grpSpLocks/>
          </p:cNvGrpSpPr>
          <p:nvPr/>
        </p:nvGrpSpPr>
        <p:grpSpPr bwMode="auto">
          <a:xfrm>
            <a:off x="-609600" y="762000"/>
            <a:ext cx="7542213" cy="6029325"/>
            <a:chOff x="-384" y="480"/>
            <a:chExt cx="4751" cy="3798"/>
          </a:xfrm>
        </p:grpSpPr>
        <p:grpSp>
          <p:nvGrpSpPr>
            <p:cNvPr id="27651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27652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27653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/>
                  <a:ahLst/>
                  <a:cxnLst>
                    <a:cxn ang="0">
                      <a:pos x="502" y="1990"/>
                    </a:cxn>
                    <a:cxn ang="0">
                      <a:pos x="186" y="1474"/>
                    </a:cxn>
                    <a:cxn ang="0">
                      <a:pos x="66" y="1169"/>
                    </a:cxn>
                    <a:cxn ang="0">
                      <a:pos x="12" y="875"/>
                    </a:cxn>
                    <a:cxn ang="0">
                      <a:pos x="18" y="611"/>
                    </a:cxn>
                    <a:cxn ang="0">
                      <a:pos x="84" y="389"/>
                    </a:cxn>
                    <a:cxn ang="0">
                      <a:pos x="209" y="216"/>
                    </a:cxn>
                    <a:cxn ang="0">
                      <a:pos x="508" y="42"/>
                    </a:cxn>
                    <a:cxn ang="0">
                      <a:pos x="891" y="6"/>
                    </a:cxn>
                    <a:cxn ang="0">
                      <a:pos x="1334" y="102"/>
                    </a:cxn>
                    <a:cxn ang="0">
                      <a:pos x="1806" y="324"/>
                    </a:cxn>
                    <a:cxn ang="0">
                      <a:pos x="2272" y="659"/>
                    </a:cxn>
                    <a:cxn ang="0">
                      <a:pos x="2769" y="1187"/>
                    </a:cxn>
                    <a:cxn ang="0">
                      <a:pos x="3085" y="1702"/>
                    </a:cxn>
                    <a:cxn ang="0">
                      <a:pos x="3205" y="2008"/>
                    </a:cxn>
                    <a:cxn ang="0">
                      <a:pos x="3259" y="2302"/>
                    </a:cxn>
                    <a:cxn ang="0">
                      <a:pos x="3253" y="2565"/>
                    </a:cxn>
                    <a:cxn ang="0">
                      <a:pos x="3187" y="2781"/>
                    </a:cxn>
                    <a:cxn ang="0">
                      <a:pos x="3068" y="2961"/>
                    </a:cxn>
                    <a:cxn ang="0">
                      <a:pos x="2918" y="3075"/>
                    </a:cxn>
                    <a:cxn ang="0">
                      <a:pos x="3068" y="2967"/>
                    </a:cxn>
                    <a:cxn ang="0">
                      <a:pos x="3193" y="2787"/>
                    </a:cxn>
                    <a:cxn ang="0">
                      <a:pos x="3259" y="2565"/>
                    </a:cxn>
                    <a:cxn ang="0">
                      <a:pos x="3265" y="2302"/>
                    </a:cxn>
                    <a:cxn ang="0">
                      <a:pos x="3211" y="2008"/>
                    </a:cxn>
                    <a:cxn ang="0">
                      <a:pos x="3091" y="1702"/>
                    </a:cxn>
                    <a:cxn ang="0">
                      <a:pos x="2775" y="1181"/>
                    </a:cxn>
                    <a:cxn ang="0">
                      <a:pos x="2278" y="653"/>
                    </a:cxn>
                    <a:cxn ang="0">
                      <a:pos x="1806" y="318"/>
                    </a:cxn>
                    <a:cxn ang="0">
                      <a:pos x="1334" y="96"/>
                    </a:cxn>
                    <a:cxn ang="0">
                      <a:pos x="891" y="0"/>
                    </a:cxn>
                    <a:cxn ang="0">
                      <a:pos x="502" y="36"/>
                    </a:cxn>
                    <a:cxn ang="0">
                      <a:pos x="204" y="210"/>
                    </a:cxn>
                    <a:cxn ang="0">
                      <a:pos x="78" y="389"/>
                    </a:cxn>
                    <a:cxn ang="0">
                      <a:pos x="12" y="611"/>
                    </a:cxn>
                    <a:cxn ang="0">
                      <a:pos x="6" y="875"/>
                    </a:cxn>
                    <a:cxn ang="0">
                      <a:pos x="60" y="1169"/>
                    </a:cxn>
                    <a:cxn ang="0">
                      <a:pos x="180" y="1474"/>
                    </a:cxn>
                    <a:cxn ang="0">
                      <a:pos x="353" y="1786"/>
                    </a:cxn>
                    <a:cxn ang="0">
                      <a:pos x="849" y="2380"/>
                    </a:cxn>
                    <a:cxn ang="0">
                      <a:pos x="1244" y="2709"/>
                    </a:cxn>
                    <a:cxn ang="0">
                      <a:pos x="1656" y="2961"/>
                    </a:cxn>
                    <a:cxn ang="0">
                      <a:pos x="1937" y="3075"/>
                    </a:cxn>
                    <a:cxn ang="0">
                      <a:pos x="1525" y="2889"/>
                    </a:cxn>
                    <a:cxn ang="0">
                      <a:pos x="1118" y="2607"/>
                    </a:cxn>
                    <a:cxn ang="0">
                      <a:pos x="849" y="2380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7654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27655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/>
                    <a:ahLst/>
                    <a:cxnLst>
                      <a:cxn ang="0">
                        <a:pos x="3946" y="2860"/>
                      </a:cxn>
                      <a:cxn ang="0">
                        <a:pos x="3910" y="2614"/>
                      </a:cxn>
                      <a:cxn ang="0">
                        <a:pos x="3839" y="2368"/>
                      </a:cxn>
                      <a:cxn ang="0">
                        <a:pos x="3731" y="2110"/>
                      </a:cxn>
                      <a:cxn ang="0">
                        <a:pos x="3593" y="1853"/>
                      </a:cxn>
                      <a:cxn ang="0">
                        <a:pos x="3432" y="1595"/>
                      </a:cxn>
                      <a:cxn ang="0">
                        <a:pos x="3241" y="1343"/>
                      </a:cxn>
                      <a:cxn ang="0">
                        <a:pos x="3025" y="1103"/>
                      </a:cxn>
                      <a:cxn ang="0">
                        <a:pos x="2721" y="815"/>
                      </a:cxn>
                      <a:cxn ang="0">
                        <a:pos x="2332" y="522"/>
                      </a:cxn>
                      <a:cxn ang="0">
                        <a:pos x="1943" y="288"/>
                      </a:cxn>
                      <a:cxn ang="0">
                        <a:pos x="1555" y="126"/>
                      </a:cxn>
                      <a:cxn ang="0">
                        <a:pos x="1184" y="24"/>
                      </a:cxn>
                      <a:cxn ang="0">
                        <a:pos x="837" y="0"/>
                      </a:cxn>
                      <a:cxn ang="0">
                        <a:pos x="526" y="48"/>
                      </a:cxn>
                      <a:cxn ang="0">
                        <a:pos x="263" y="174"/>
                      </a:cxn>
                      <a:cxn ang="0">
                        <a:pos x="114" y="312"/>
                      </a:cxn>
                      <a:cxn ang="0">
                        <a:pos x="0" y="486"/>
                      </a:cxn>
                      <a:cxn ang="0">
                        <a:pos x="72" y="372"/>
                      </a:cxn>
                      <a:cxn ang="0">
                        <a:pos x="269" y="174"/>
                      </a:cxn>
                      <a:cxn ang="0">
                        <a:pos x="526" y="48"/>
                      </a:cxn>
                      <a:cxn ang="0">
                        <a:pos x="837" y="6"/>
                      </a:cxn>
                      <a:cxn ang="0">
                        <a:pos x="1184" y="30"/>
                      </a:cxn>
                      <a:cxn ang="0">
                        <a:pos x="1555" y="132"/>
                      </a:cxn>
                      <a:cxn ang="0">
                        <a:pos x="1943" y="294"/>
                      </a:cxn>
                      <a:cxn ang="0">
                        <a:pos x="2332" y="528"/>
                      </a:cxn>
                      <a:cxn ang="0">
                        <a:pos x="2715" y="821"/>
                      </a:cxn>
                      <a:cxn ang="0">
                        <a:pos x="3127" y="1223"/>
                      </a:cxn>
                      <a:cxn ang="0">
                        <a:pos x="3336" y="1469"/>
                      </a:cxn>
                      <a:cxn ang="0">
                        <a:pos x="3510" y="1727"/>
                      </a:cxn>
                      <a:cxn ang="0">
                        <a:pos x="3665" y="1984"/>
                      </a:cxn>
                      <a:cxn ang="0">
                        <a:pos x="3785" y="2236"/>
                      </a:cxn>
                      <a:cxn ang="0">
                        <a:pos x="3875" y="2494"/>
                      </a:cxn>
                      <a:cxn ang="0">
                        <a:pos x="3934" y="2740"/>
                      </a:cxn>
                      <a:cxn ang="0">
                        <a:pos x="3952" y="2973"/>
                      </a:cxn>
                      <a:cxn ang="0">
                        <a:pos x="3922" y="3255"/>
                      </a:cxn>
                      <a:cxn ang="0">
                        <a:pos x="3833" y="3501"/>
                      </a:cxn>
                      <a:cxn ang="0">
                        <a:pos x="3886" y="3387"/>
                      </a:cxn>
                      <a:cxn ang="0">
                        <a:pos x="3946" y="3123"/>
                      </a:cxn>
                      <a:cxn ang="0">
                        <a:pos x="3952" y="2973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656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/>
                    <a:ahLst/>
                    <a:cxnLst>
                      <a:cxn ang="0">
                        <a:pos x="676" y="2416"/>
                      </a:cxn>
                      <a:cxn ang="0">
                        <a:pos x="419" y="2062"/>
                      </a:cxn>
                      <a:cxn ang="0">
                        <a:pos x="215" y="1703"/>
                      </a:cxn>
                      <a:cxn ang="0">
                        <a:pos x="78" y="1343"/>
                      </a:cxn>
                      <a:cxn ang="0">
                        <a:pos x="12" y="1001"/>
                      </a:cxn>
                      <a:cxn ang="0">
                        <a:pos x="18" y="701"/>
                      </a:cxn>
                      <a:cxn ang="0">
                        <a:pos x="96" y="450"/>
                      </a:cxn>
                      <a:cxn ang="0">
                        <a:pos x="239" y="246"/>
                      </a:cxn>
                      <a:cxn ang="0">
                        <a:pos x="580" y="48"/>
                      </a:cxn>
                      <a:cxn ang="0">
                        <a:pos x="1028" y="6"/>
                      </a:cxn>
                      <a:cxn ang="0">
                        <a:pos x="1543" y="120"/>
                      </a:cxn>
                      <a:cxn ang="0">
                        <a:pos x="2087" y="378"/>
                      </a:cxn>
                      <a:cxn ang="0">
                        <a:pos x="2631" y="773"/>
                      </a:cxn>
                      <a:cxn ang="0">
                        <a:pos x="3115" y="1265"/>
                      </a:cxn>
                      <a:cxn ang="0">
                        <a:pos x="3378" y="1625"/>
                      </a:cxn>
                      <a:cxn ang="0">
                        <a:pos x="3582" y="1984"/>
                      </a:cxn>
                      <a:cxn ang="0">
                        <a:pos x="3719" y="2344"/>
                      </a:cxn>
                      <a:cxn ang="0">
                        <a:pos x="3785" y="2686"/>
                      </a:cxn>
                      <a:cxn ang="0">
                        <a:pos x="3749" y="3105"/>
                      </a:cxn>
                      <a:cxn ang="0">
                        <a:pos x="3629" y="3363"/>
                      </a:cxn>
                      <a:cxn ang="0">
                        <a:pos x="3779" y="2967"/>
                      </a:cxn>
                      <a:cxn ang="0">
                        <a:pos x="3791" y="2794"/>
                      </a:cxn>
                      <a:cxn ang="0">
                        <a:pos x="3749" y="2458"/>
                      </a:cxn>
                      <a:cxn ang="0">
                        <a:pos x="3635" y="2104"/>
                      </a:cxn>
                      <a:cxn ang="0">
                        <a:pos x="3456" y="1739"/>
                      </a:cxn>
                      <a:cxn ang="0">
                        <a:pos x="3211" y="1385"/>
                      </a:cxn>
                      <a:cxn ang="0">
                        <a:pos x="2804" y="929"/>
                      </a:cxn>
                      <a:cxn ang="0">
                        <a:pos x="2272" y="492"/>
                      </a:cxn>
                      <a:cxn ang="0">
                        <a:pos x="1722" y="192"/>
                      </a:cxn>
                      <a:cxn ang="0">
                        <a:pos x="1190" y="24"/>
                      </a:cxn>
                      <a:cxn ang="0">
                        <a:pos x="717" y="12"/>
                      </a:cxn>
                      <a:cxn ang="0">
                        <a:pos x="335" y="162"/>
                      </a:cxn>
                      <a:cxn ang="0">
                        <a:pos x="132" y="378"/>
                      </a:cxn>
                      <a:cxn ang="0">
                        <a:pos x="36" y="612"/>
                      </a:cxn>
                      <a:cxn ang="0">
                        <a:pos x="0" y="893"/>
                      </a:cxn>
                      <a:cxn ang="0">
                        <a:pos x="42" y="1229"/>
                      </a:cxn>
                      <a:cxn ang="0">
                        <a:pos x="161" y="1583"/>
                      </a:cxn>
                      <a:cxn ang="0">
                        <a:pos x="341" y="1942"/>
                      </a:cxn>
                      <a:cxn ang="0">
                        <a:pos x="580" y="2302"/>
                      </a:cxn>
                      <a:cxn ang="0">
                        <a:pos x="987" y="2758"/>
                      </a:cxn>
                      <a:cxn ang="0">
                        <a:pos x="1596" y="3237"/>
                      </a:cxn>
                      <a:cxn ang="0">
                        <a:pos x="1596" y="3237"/>
                      </a:cxn>
                      <a:cxn ang="0">
                        <a:pos x="993" y="2758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657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/>
                    <a:ahLst/>
                    <a:cxnLst>
                      <a:cxn ang="0">
                        <a:pos x="538" y="2146"/>
                      </a:cxn>
                      <a:cxn ang="0">
                        <a:pos x="317" y="1816"/>
                      </a:cxn>
                      <a:cxn ang="0">
                        <a:pos x="149" y="1481"/>
                      </a:cxn>
                      <a:cxn ang="0">
                        <a:pos x="41" y="1151"/>
                      </a:cxn>
                      <a:cxn ang="0">
                        <a:pos x="0" y="839"/>
                      </a:cxn>
                      <a:cxn ang="0">
                        <a:pos x="30" y="575"/>
                      </a:cxn>
                      <a:cxn ang="0">
                        <a:pos x="125" y="354"/>
                      </a:cxn>
                      <a:cxn ang="0">
                        <a:pos x="317" y="150"/>
                      </a:cxn>
                      <a:cxn ang="0">
                        <a:pos x="669" y="12"/>
                      </a:cxn>
                      <a:cxn ang="0">
                        <a:pos x="1112" y="24"/>
                      </a:cxn>
                      <a:cxn ang="0">
                        <a:pos x="1608" y="174"/>
                      </a:cxn>
                      <a:cxn ang="0">
                        <a:pos x="2116" y="456"/>
                      </a:cxn>
                      <a:cxn ang="0">
                        <a:pos x="2613" y="857"/>
                      </a:cxn>
                      <a:cxn ang="0">
                        <a:pos x="3073" y="1391"/>
                      </a:cxn>
                      <a:cxn ang="0">
                        <a:pos x="3276" y="1726"/>
                      </a:cxn>
                      <a:cxn ang="0">
                        <a:pos x="3426" y="2062"/>
                      </a:cxn>
                      <a:cxn ang="0">
                        <a:pos x="3509" y="2386"/>
                      </a:cxn>
                      <a:cxn ang="0">
                        <a:pos x="3521" y="2680"/>
                      </a:cxn>
                      <a:cxn ang="0">
                        <a:pos x="3474" y="2931"/>
                      </a:cxn>
                      <a:cxn ang="0">
                        <a:pos x="3360" y="3141"/>
                      </a:cxn>
                      <a:cxn ang="0">
                        <a:pos x="3282" y="3225"/>
                      </a:cxn>
                      <a:cxn ang="0">
                        <a:pos x="3312" y="3201"/>
                      </a:cxn>
                      <a:cxn ang="0">
                        <a:pos x="3444" y="3009"/>
                      </a:cxn>
                      <a:cxn ang="0">
                        <a:pos x="3515" y="2769"/>
                      </a:cxn>
                      <a:cxn ang="0">
                        <a:pos x="3521" y="2488"/>
                      </a:cxn>
                      <a:cxn ang="0">
                        <a:pos x="3462" y="2170"/>
                      </a:cxn>
                      <a:cxn ang="0">
                        <a:pos x="3336" y="1834"/>
                      </a:cxn>
                      <a:cxn ang="0">
                        <a:pos x="3145" y="1499"/>
                      </a:cxn>
                      <a:cxn ang="0">
                        <a:pos x="2816" y="1061"/>
                      </a:cxn>
                      <a:cxn ang="0">
                        <a:pos x="2284" y="575"/>
                      </a:cxn>
                      <a:cxn ang="0">
                        <a:pos x="1775" y="252"/>
                      </a:cxn>
                      <a:cxn ang="0">
                        <a:pos x="1273" y="60"/>
                      </a:cxn>
                      <a:cxn ang="0">
                        <a:pos x="807" y="0"/>
                      </a:cxn>
                      <a:cxn ang="0">
                        <a:pos x="418" y="84"/>
                      </a:cxn>
                      <a:cxn ang="0">
                        <a:pos x="167" y="288"/>
                      </a:cxn>
                      <a:cxn ang="0">
                        <a:pos x="53" y="498"/>
                      </a:cxn>
                      <a:cxn ang="0">
                        <a:pos x="0" y="749"/>
                      </a:cxn>
                      <a:cxn ang="0">
                        <a:pos x="18" y="1043"/>
                      </a:cxn>
                      <a:cxn ang="0">
                        <a:pos x="101" y="1373"/>
                      </a:cxn>
                      <a:cxn ang="0">
                        <a:pos x="251" y="1708"/>
                      </a:cxn>
                      <a:cxn ang="0">
                        <a:pos x="454" y="2038"/>
                      </a:cxn>
                      <a:cxn ang="0">
                        <a:pos x="914" y="2572"/>
                      </a:cxn>
                      <a:cxn ang="0">
                        <a:pos x="1255" y="2865"/>
                      </a:cxn>
                      <a:cxn ang="0">
                        <a:pos x="1608" y="3099"/>
                      </a:cxn>
                      <a:cxn ang="0">
                        <a:pos x="1853" y="3225"/>
                      </a:cxn>
                      <a:cxn ang="0">
                        <a:pos x="1494" y="3027"/>
                      </a:cxn>
                      <a:cxn ang="0">
                        <a:pos x="1142" y="2769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7658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27659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/>
                      <a:ahLst/>
                      <a:cxnLst>
                        <a:cxn ang="0">
                          <a:pos x="4245" y="3237"/>
                        </a:cxn>
                        <a:cxn ang="0">
                          <a:pos x="4203" y="2961"/>
                        </a:cxn>
                        <a:cxn ang="0">
                          <a:pos x="4120" y="2679"/>
                        </a:cxn>
                        <a:cxn ang="0">
                          <a:pos x="4000" y="2391"/>
                        </a:cxn>
                        <a:cxn ang="0">
                          <a:pos x="3845" y="2098"/>
                        </a:cxn>
                        <a:cxn ang="0">
                          <a:pos x="3659" y="1810"/>
                        </a:cxn>
                        <a:cxn ang="0">
                          <a:pos x="3438" y="1528"/>
                        </a:cxn>
                        <a:cxn ang="0">
                          <a:pos x="3193" y="1252"/>
                        </a:cxn>
                        <a:cxn ang="0">
                          <a:pos x="2858" y="935"/>
                        </a:cxn>
                        <a:cxn ang="0">
                          <a:pos x="2434" y="605"/>
                        </a:cxn>
                        <a:cxn ang="0">
                          <a:pos x="1991" y="341"/>
                        </a:cxn>
                        <a:cxn ang="0">
                          <a:pos x="1549" y="143"/>
                        </a:cxn>
                        <a:cxn ang="0">
                          <a:pos x="1124" y="35"/>
                        </a:cxn>
                        <a:cxn ang="0">
                          <a:pos x="741" y="0"/>
                        </a:cxn>
                        <a:cxn ang="0">
                          <a:pos x="401" y="47"/>
                        </a:cxn>
                        <a:cxn ang="0">
                          <a:pos x="120" y="173"/>
                        </a:cxn>
                        <a:cxn ang="0">
                          <a:pos x="0" y="269"/>
                        </a:cxn>
                        <a:cxn ang="0">
                          <a:pos x="263" y="101"/>
                        </a:cxn>
                        <a:cxn ang="0">
                          <a:pos x="586" y="18"/>
                        </a:cxn>
                        <a:cxn ang="0">
                          <a:pos x="957" y="18"/>
                        </a:cxn>
                        <a:cxn ang="0">
                          <a:pos x="1357" y="95"/>
                        </a:cxn>
                        <a:cxn ang="0">
                          <a:pos x="1782" y="245"/>
                        </a:cxn>
                        <a:cxn ang="0">
                          <a:pos x="2212" y="467"/>
                        </a:cxn>
                        <a:cxn ang="0">
                          <a:pos x="2643" y="761"/>
                        </a:cxn>
                        <a:cxn ang="0">
                          <a:pos x="3061" y="1120"/>
                        </a:cxn>
                        <a:cxn ang="0">
                          <a:pos x="3318" y="1390"/>
                        </a:cxn>
                        <a:cxn ang="0">
                          <a:pos x="3552" y="1666"/>
                        </a:cxn>
                        <a:cxn ang="0">
                          <a:pos x="3755" y="1954"/>
                        </a:cxn>
                        <a:cxn ang="0">
                          <a:pos x="3922" y="2247"/>
                        </a:cxn>
                        <a:cxn ang="0">
                          <a:pos x="4060" y="2535"/>
                        </a:cxn>
                        <a:cxn ang="0">
                          <a:pos x="4162" y="2823"/>
                        </a:cxn>
                        <a:cxn ang="0">
                          <a:pos x="4221" y="3105"/>
                        </a:cxn>
                        <a:cxn ang="0">
                          <a:pos x="4245" y="3368"/>
                        </a:cxn>
                        <a:cxn ang="0">
                          <a:pos x="4233" y="3590"/>
                        </a:cxn>
                        <a:cxn ang="0">
                          <a:pos x="4185" y="3794"/>
                        </a:cxn>
                        <a:cxn ang="0">
                          <a:pos x="4215" y="3692"/>
                        </a:cxn>
                        <a:cxn ang="0">
                          <a:pos x="4245" y="3482"/>
                        </a:cxn>
                        <a:cxn ang="0">
                          <a:pos x="4251" y="3368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27660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27661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61" y="186"/>
                          </a:cxn>
                          <a:cxn ang="0">
                            <a:pos x="442" y="54"/>
                          </a:cxn>
                          <a:cxn ang="0">
                            <a:pos x="771" y="6"/>
                          </a:cxn>
                          <a:cxn ang="0">
                            <a:pos x="1136" y="36"/>
                          </a:cxn>
                          <a:cxn ang="0">
                            <a:pos x="1537" y="144"/>
                          </a:cxn>
                          <a:cxn ang="0">
                            <a:pos x="1949" y="324"/>
                          </a:cxn>
                          <a:cxn ang="0">
                            <a:pos x="2368" y="570"/>
                          </a:cxn>
                          <a:cxn ang="0">
                            <a:pos x="2780" y="888"/>
                          </a:cxn>
                          <a:cxn ang="0">
                            <a:pos x="3103" y="1193"/>
                          </a:cxn>
                          <a:cxn ang="0">
                            <a:pos x="3336" y="1451"/>
                          </a:cxn>
                          <a:cxn ang="0">
                            <a:pos x="3540" y="1721"/>
                          </a:cxn>
                          <a:cxn ang="0">
                            <a:pos x="3719" y="1997"/>
                          </a:cxn>
                          <a:cxn ang="0">
                            <a:pos x="3863" y="2272"/>
                          </a:cxn>
                          <a:cxn ang="0">
                            <a:pos x="3976" y="2548"/>
                          </a:cxn>
                          <a:cxn ang="0">
                            <a:pos x="4060" y="2818"/>
                          </a:cxn>
                          <a:cxn ang="0">
                            <a:pos x="4102" y="3070"/>
                          </a:cxn>
                          <a:cxn ang="0">
                            <a:pos x="4102" y="3321"/>
                          </a:cxn>
                          <a:cxn ang="0">
                            <a:pos x="4060" y="3549"/>
                          </a:cxn>
                          <a:cxn ang="0">
                            <a:pos x="4030" y="3657"/>
                          </a:cxn>
                          <a:cxn ang="0">
                            <a:pos x="4090" y="3447"/>
                          </a:cxn>
                          <a:cxn ang="0">
                            <a:pos x="4108" y="3213"/>
                          </a:cxn>
                          <a:cxn ang="0">
                            <a:pos x="4102" y="3070"/>
                          </a:cxn>
                          <a:cxn ang="0">
                            <a:pos x="4060" y="2812"/>
                          </a:cxn>
                          <a:cxn ang="0">
                            <a:pos x="3982" y="2548"/>
                          </a:cxn>
                          <a:cxn ang="0">
                            <a:pos x="3869" y="2272"/>
                          </a:cxn>
                          <a:cxn ang="0">
                            <a:pos x="3725" y="1997"/>
                          </a:cxn>
                          <a:cxn ang="0">
                            <a:pos x="3546" y="1721"/>
                          </a:cxn>
                          <a:cxn ang="0">
                            <a:pos x="3342" y="1451"/>
                          </a:cxn>
                          <a:cxn ang="0">
                            <a:pos x="3109" y="1187"/>
                          </a:cxn>
                          <a:cxn ang="0">
                            <a:pos x="2792" y="888"/>
                          </a:cxn>
                          <a:cxn ang="0">
                            <a:pos x="2386" y="576"/>
                          </a:cxn>
                          <a:cxn ang="0">
                            <a:pos x="1967" y="330"/>
                          </a:cxn>
                          <a:cxn ang="0">
                            <a:pos x="1543" y="144"/>
                          </a:cxn>
                          <a:cxn ang="0">
                            <a:pos x="1130" y="30"/>
                          </a:cxn>
                          <a:cxn ang="0">
                            <a:pos x="753" y="0"/>
                          </a:cxn>
                          <a:cxn ang="0">
                            <a:pos x="431" y="54"/>
                          </a:cxn>
                          <a:cxn ang="0">
                            <a:pos x="161" y="186"/>
                          </a:cxn>
                          <a:cxn ang="0">
                            <a:pos x="24" y="306"/>
                          </a:cxn>
                          <a:cxn ang="0">
                            <a:pos x="0" y="336"/>
                          </a:cxn>
                          <a:cxn ang="0">
                            <a:pos x="48" y="282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grpSp>
                    <p:nvGrpSpPr>
                      <p:cNvPr id="27662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27663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64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65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66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67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68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69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70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71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72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73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74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75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76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77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78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79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80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81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82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83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84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85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86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87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88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89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90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91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92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93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94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95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96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97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98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909" y="1264"/>
                            </a:cxn>
                            <a:cxn ang="0">
                              <a:pos x="1058" y="1402"/>
                            </a:cxn>
                            <a:cxn ang="0">
                              <a:pos x="1214" y="1528"/>
                            </a:cxn>
                            <a:cxn ang="0">
                              <a:pos x="1369" y="1654"/>
                            </a:cxn>
                            <a:cxn ang="0">
                              <a:pos x="1531" y="1768"/>
                            </a:cxn>
                            <a:cxn ang="0">
                              <a:pos x="1537" y="1768"/>
                            </a:cxn>
                            <a:cxn ang="0">
                              <a:pos x="1375" y="1654"/>
                            </a:cxn>
                            <a:cxn ang="0">
                              <a:pos x="1220" y="1534"/>
                            </a:cxn>
                            <a:cxn ang="0">
                              <a:pos x="1064" y="1402"/>
                            </a:cxn>
                            <a:cxn ang="0">
                              <a:pos x="915" y="1258"/>
                            </a:cxn>
                            <a:cxn ang="0">
                              <a:pos x="765" y="1115"/>
                            </a:cxn>
                            <a:cxn ang="0">
                              <a:pos x="628" y="959"/>
                            </a:cxn>
                            <a:cxn ang="0">
                              <a:pos x="496" y="803"/>
                            </a:cxn>
                            <a:cxn ang="0">
                              <a:pos x="377" y="647"/>
                            </a:cxn>
                            <a:cxn ang="0">
                              <a:pos x="269" y="485"/>
                            </a:cxn>
                            <a:cxn ang="0">
                              <a:pos x="167" y="323"/>
                            </a:cxn>
                            <a:cxn ang="0">
                              <a:pos x="78" y="161"/>
                            </a:cxn>
                            <a:cxn ang="0">
                              <a:pos x="0" y="0"/>
                            </a:cxn>
                            <a:cxn ang="0">
                              <a:pos x="0" y="12"/>
                            </a:cxn>
                            <a:cxn ang="0">
                              <a:pos x="78" y="173"/>
                            </a:cxn>
                            <a:cxn ang="0">
                              <a:pos x="167" y="335"/>
                            </a:cxn>
                            <a:cxn ang="0">
                              <a:pos x="269" y="491"/>
                            </a:cxn>
                            <a:cxn ang="0">
                              <a:pos x="377" y="653"/>
                            </a:cxn>
                            <a:cxn ang="0">
                              <a:pos x="496" y="809"/>
                            </a:cxn>
                            <a:cxn ang="0">
                              <a:pos x="628" y="965"/>
                            </a:cxn>
                            <a:cxn ang="0">
                              <a:pos x="765" y="1121"/>
                            </a:cxn>
                            <a:cxn ang="0">
                              <a:pos x="909" y="1264"/>
                            </a:cxn>
                            <a:cxn ang="0">
                              <a:pos x="909" y="1264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grpSp>
                      <p:nvGrpSpPr>
                        <p:cNvPr id="27699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27700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4" y="2872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701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702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703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704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5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705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706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55" y="1868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707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708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98" y="1539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709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3" y="1360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710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711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16" y="1005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sp>
                      <p:nvSpPr>
                        <p:cNvPr id="27712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13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14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15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16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17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18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19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20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21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22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23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24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25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26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27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28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29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30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31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32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33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34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35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36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37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38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39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40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41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42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43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44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45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46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47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27748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27749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50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7751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27752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753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/>
                    <a:ahLst/>
                    <a:cxnLst>
                      <a:cxn ang="0">
                        <a:pos x="1006" y="1102"/>
                      </a:cxn>
                      <a:cxn ang="0">
                        <a:pos x="696" y="823"/>
                      </a:cxn>
                      <a:cxn ang="0">
                        <a:pos x="333" y="447"/>
                      </a:cxn>
                      <a:cxn ang="0">
                        <a:pos x="51" y="76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754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755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756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757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758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759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760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27761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27762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/>
                <a:ahLst/>
                <a:cxnLst>
                  <a:cxn ang="0">
                    <a:pos x="873" y="1150"/>
                  </a:cxn>
                  <a:cxn ang="0">
                    <a:pos x="741" y="1019"/>
                  </a:cxn>
                  <a:cxn ang="0">
                    <a:pos x="610" y="875"/>
                  </a:cxn>
                  <a:cxn ang="0">
                    <a:pos x="490" y="737"/>
                  </a:cxn>
                  <a:cxn ang="0">
                    <a:pos x="377" y="593"/>
                  </a:cxn>
                  <a:cxn ang="0">
                    <a:pos x="275" y="443"/>
                  </a:cxn>
                  <a:cxn ang="0">
                    <a:pos x="173" y="299"/>
                  </a:cxn>
                  <a:cxn ang="0">
                    <a:pos x="84" y="149"/>
                  </a:cxn>
                  <a:cxn ang="0">
                    <a:pos x="0" y="0"/>
                  </a:cxn>
                  <a:cxn ang="0">
                    <a:pos x="0" y="11"/>
                  </a:cxn>
                  <a:cxn ang="0">
                    <a:pos x="84" y="155"/>
                  </a:cxn>
                  <a:cxn ang="0">
                    <a:pos x="173" y="305"/>
                  </a:cxn>
                  <a:cxn ang="0">
                    <a:pos x="269" y="449"/>
                  </a:cxn>
                  <a:cxn ang="0">
                    <a:pos x="377" y="593"/>
                  </a:cxn>
                  <a:cxn ang="0">
                    <a:pos x="490" y="737"/>
                  </a:cxn>
                  <a:cxn ang="0">
                    <a:pos x="610" y="881"/>
                  </a:cxn>
                  <a:cxn ang="0">
                    <a:pos x="735" y="1019"/>
                  </a:cxn>
                  <a:cxn ang="0">
                    <a:pos x="873" y="1150"/>
                  </a:cxn>
                  <a:cxn ang="0">
                    <a:pos x="1010" y="1276"/>
                  </a:cxn>
                  <a:cxn ang="0">
                    <a:pos x="1148" y="1396"/>
                  </a:cxn>
                  <a:cxn ang="0">
                    <a:pos x="1286" y="1510"/>
                  </a:cxn>
                  <a:cxn ang="0">
                    <a:pos x="1429" y="1618"/>
                  </a:cxn>
                  <a:cxn ang="0">
                    <a:pos x="1435" y="1618"/>
                  </a:cxn>
                  <a:cxn ang="0">
                    <a:pos x="1292" y="1510"/>
                  </a:cxn>
                  <a:cxn ang="0">
                    <a:pos x="1154" y="1396"/>
                  </a:cxn>
                  <a:cxn ang="0">
                    <a:pos x="1010" y="1276"/>
                  </a:cxn>
                  <a:cxn ang="0">
                    <a:pos x="873" y="1150"/>
                  </a:cxn>
                  <a:cxn ang="0">
                    <a:pos x="873" y="1150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63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/>
                <a:ahLst/>
                <a:cxnLst>
                  <a:cxn ang="0">
                    <a:pos x="957" y="1463"/>
                  </a:cxn>
                  <a:cxn ang="0">
                    <a:pos x="789" y="1289"/>
                  </a:cxn>
                  <a:cxn ang="0">
                    <a:pos x="634" y="1115"/>
                  </a:cxn>
                  <a:cxn ang="0">
                    <a:pos x="490" y="929"/>
                  </a:cxn>
                  <a:cxn ang="0">
                    <a:pos x="365" y="743"/>
                  </a:cxn>
                  <a:cxn ang="0">
                    <a:pos x="251" y="557"/>
                  </a:cxn>
                  <a:cxn ang="0">
                    <a:pos x="149" y="372"/>
                  </a:cxn>
                  <a:cxn ang="0">
                    <a:pos x="66" y="186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6" y="198"/>
                  </a:cxn>
                  <a:cxn ang="0">
                    <a:pos x="149" y="384"/>
                  </a:cxn>
                  <a:cxn ang="0">
                    <a:pos x="251" y="569"/>
                  </a:cxn>
                  <a:cxn ang="0">
                    <a:pos x="365" y="755"/>
                  </a:cxn>
                  <a:cxn ang="0">
                    <a:pos x="490" y="935"/>
                  </a:cxn>
                  <a:cxn ang="0">
                    <a:pos x="634" y="1115"/>
                  </a:cxn>
                  <a:cxn ang="0">
                    <a:pos x="789" y="1295"/>
                  </a:cxn>
                  <a:cxn ang="0">
                    <a:pos x="957" y="1463"/>
                  </a:cxn>
                  <a:cxn ang="0">
                    <a:pos x="1130" y="1618"/>
                  </a:cxn>
                  <a:cxn ang="0">
                    <a:pos x="1303" y="1762"/>
                  </a:cxn>
                  <a:cxn ang="0">
                    <a:pos x="1483" y="1894"/>
                  </a:cxn>
                  <a:cxn ang="0">
                    <a:pos x="1662" y="2014"/>
                  </a:cxn>
                  <a:cxn ang="0">
                    <a:pos x="1668" y="2014"/>
                  </a:cxn>
                  <a:cxn ang="0">
                    <a:pos x="1483" y="1894"/>
                  </a:cxn>
                  <a:cxn ang="0">
                    <a:pos x="1303" y="1762"/>
                  </a:cxn>
                  <a:cxn ang="0">
                    <a:pos x="1130" y="1618"/>
                  </a:cxn>
                  <a:cxn ang="0">
                    <a:pos x="957" y="1463"/>
                  </a:cxn>
                  <a:cxn ang="0">
                    <a:pos x="957" y="1463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64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65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66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9" y="2694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67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7768" name="Group 120"/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27769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770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2"/>
                </a:xfrm>
                <a:custGeom>
                  <a:avLst/>
                  <a:gdLst/>
                  <a:ahLst/>
                  <a:cxnLst>
                    <a:cxn ang="0">
                      <a:pos x="227" y="134"/>
                    </a:cxn>
                    <a:cxn ang="0">
                      <a:pos x="203" y="144"/>
                    </a:cxn>
                    <a:cxn ang="0">
                      <a:pos x="179" y="138"/>
                    </a:cxn>
                    <a:cxn ang="0">
                      <a:pos x="149" y="126"/>
                    </a:cxn>
                    <a:cxn ang="0">
                      <a:pos x="126" y="102"/>
                    </a:cxn>
                    <a:cxn ang="0">
                      <a:pos x="102" y="72"/>
                    </a:cxn>
                    <a:cxn ang="0">
                      <a:pos x="84" y="48"/>
                    </a:cxn>
                    <a:cxn ang="0">
                      <a:pos x="78" y="24"/>
                    </a:cxn>
                    <a:cxn ang="0">
                      <a:pos x="84" y="0"/>
                    </a:cxn>
                    <a:cxn ang="0">
                      <a:pos x="84" y="0"/>
                    </a:cxn>
                    <a:cxn ang="0">
                      <a:pos x="78" y="0"/>
                    </a:cxn>
                    <a:cxn ang="0">
                      <a:pos x="18" y="60"/>
                    </a:cxn>
                    <a:cxn ang="0">
                      <a:pos x="0" y="90"/>
                    </a:cxn>
                    <a:cxn ang="0">
                      <a:pos x="0" y="120"/>
                    </a:cxn>
                    <a:cxn ang="0">
                      <a:pos x="12" y="156"/>
                    </a:cxn>
                    <a:cxn ang="0">
                      <a:pos x="36" y="192"/>
                    </a:cxn>
                    <a:cxn ang="0">
                      <a:pos x="66" y="216"/>
                    </a:cxn>
                    <a:cxn ang="0">
                      <a:pos x="96" y="222"/>
                    </a:cxn>
                    <a:cxn ang="0">
                      <a:pos x="126" y="222"/>
                    </a:cxn>
                    <a:cxn ang="0">
                      <a:pos x="155" y="210"/>
                    </a:cxn>
                    <a:cxn ang="0">
                      <a:pos x="227" y="138"/>
                    </a:cxn>
                    <a:cxn ang="0">
                      <a:pos x="227" y="134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71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5"/>
                  <a:ext cx="163" cy="155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72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8"/>
                </a:xfrm>
                <a:custGeom>
                  <a:avLst/>
                  <a:gdLst/>
                  <a:ahLst/>
                  <a:cxnLst>
                    <a:cxn ang="0">
                      <a:pos x="179" y="18"/>
                    </a:cxn>
                    <a:cxn ang="0">
                      <a:pos x="197" y="48"/>
                    </a:cxn>
                    <a:cxn ang="0">
                      <a:pos x="203" y="60"/>
                    </a:cxn>
                    <a:cxn ang="0">
                      <a:pos x="197" y="66"/>
                    </a:cxn>
                    <a:cxn ang="0">
                      <a:pos x="65" y="192"/>
                    </a:cxn>
                    <a:cxn ang="0">
                      <a:pos x="59" y="198"/>
                    </a:cxn>
                    <a:cxn ang="0">
                      <a:pos x="47" y="192"/>
                    </a:cxn>
                    <a:cxn ang="0">
                      <a:pos x="17" y="174"/>
                    </a:cxn>
                    <a:cxn ang="0">
                      <a:pos x="0" y="150"/>
                    </a:cxn>
                    <a:cxn ang="0">
                      <a:pos x="0" y="126"/>
                    </a:cxn>
                    <a:cxn ang="0">
                      <a:pos x="131" y="0"/>
                    </a:cxn>
                    <a:cxn ang="0">
                      <a:pos x="155" y="0"/>
                    </a:cxn>
                    <a:cxn ang="0">
                      <a:pos x="179" y="18"/>
                    </a:cxn>
                    <a:cxn ang="0">
                      <a:pos x="179" y="18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73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7774" name="Rectangle 12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F7E45201-4A91-4931-AA95-B5F696041785}" type="datetime1">
              <a:rPr lang="en-US"/>
              <a:pPr/>
              <a:t>4/2/2007</a:t>
            </a:fld>
            <a:endParaRPr lang="en-US"/>
          </a:p>
        </p:txBody>
      </p:sp>
      <p:sp>
        <p:nvSpPr>
          <p:cNvPr id="27775" name="Rectangle 12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Rodney's Video</a:t>
            </a:r>
          </a:p>
        </p:txBody>
      </p:sp>
      <p:sp>
        <p:nvSpPr>
          <p:cNvPr id="27776" name="Rectangle 1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03D8CA6E-F6AD-4F99-8913-3910ED3C52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7777" name="Rectangle 1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778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/>
          <a:p>
            <a:fld id="{5BA67E78-8028-40DA-89AB-D5961BBD94C4}" type="datetime1">
              <a:rPr lang="en-US"/>
              <a:pPr/>
              <a:t>4/2/2007</a:t>
            </a:fld>
            <a:endParaRPr lang="en-US"/>
          </a:p>
        </p:txBody>
      </p:sp>
      <p:sp>
        <p:nvSpPr>
          <p:cNvPr id="5" name="Rectangle 12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Rodney's Video</a:t>
            </a:r>
          </a:p>
        </p:txBody>
      </p:sp>
      <p:sp>
        <p:nvSpPr>
          <p:cNvPr id="6" name="Rectangle 13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ACD52087-30B1-44E8-BA8B-8479A6472008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ChangeArrowheads="1"/>
          </p:cNvSpPr>
          <p:nvPr>
            <p:ph type="ctr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/>
              <a:t>Rodney's Video Marketing Plan</a:t>
            </a:r>
          </a:p>
        </p:txBody>
      </p:sp>
      <p:sp>
        <p:nvSpPr>
          <p:cNvPr id="4099" name="Rectangle 3"/>
          <p:cNvSpPr>
            <a:spLocks noChangeArrowheads="1"/>
          </p:cNvSpPr>
          <p:nvPr>
            <p:ph type="subTitle" idx="1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Rodney Larson, CIO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E88E3-A082-4155-9605-7026F564850C}" type="datetime1">
              <a:rPr lang="en-US"/>
              <a:pPr/>
              <a:t>4/2/2007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Rodney's Video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186BE-732D-446F-881D-BE60E69336D5}" type="slidenum">
              <a:rPr lang="en-US"/>
              <a:pPr/>
              <a:t>10</a:t>
            </a:fld>
            <a:endParaRPr lang="en-US"/>
          </a:p>
        </p:txBody>
      </p:sp>
      <p:sp>
        <p:nvSpPr>
          <p:cNvPr id="12290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/>
              <a:t>Public Relations</a:t>
            </a:r>
          </a:p>
        </p:txBody>
      </p:sp>
      <p:sp>
        <p:nvSpPr>
          <p:cNvPr id="12291" name="Rectangle 3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Strategy &amp; execution</a:t>
            </a:r>
          </a:p>
          <a:p>
            <a:pPr lvl="1"/>
            <a:r>
              <a:rPr lang="en-US"/>
              <a:t>PR strategies</a:t>
            </a:r>
          </a:p>
          <a:p>
            <a:pPr lvl="1"/>
            <a:r>
              <a:rPr lang="en-US"/>
              <a:t>PR plan highlights</a:t>
            </a:r>
          </a:p>
          <a:p>
            <a:pPr lvl="1"/>
            <a:r>
              <a:rPr lang="en-US"/>
              <a:t>Have backup PR plan including editorial calendars, speaking engagements, conference schedules, etc.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F1C9-59CA-4FFD-8D82-0CED89E64E8E}" type="datetime1">
              <a:rPr lang="en-US"/>
              <a:pPr/>
              <a:t>4/2/2007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Rodney's Video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01A1A-46FA-48FC-B8BB-C3F6CA1F7BC2}" type="slidenum">
              <a:rPr lang="en-US"/>
              <a:pPr/>
              <a:t>11</a:t>
            </a:fld>
            <a:endParaRPr lang="en-US"/>
          </a:p>
        </p:txBody>
      </p:sp>
      <p:sp>
        <p:nvSpPr>
          <p:cNvPr id="13314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/>
              <a:t>Advertising</a:t>
            </a:r>
          </a:p>
        </p:txBody>
      </p:sp>
      <p:sp>
        <p:nvSpPr>
          <p:cNvPr id="13315" name="Rectangle 3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Strategy &amp; execution</a:t>
            </a:r>
          </a:p>
          <a:p>
            <a:pPr lvl="1"/>
            <a:r>
              <a:rPr lang="en-US"/>
              <a:t>Overview of strategy</a:t>
            </a:r>
          </a:p>
          <a:p>
            <a:pPr lvl="1"/>
            <a:r>
              <a:rPr lang="en-US"/>
              <a:t>Overview of media &amp; timing</a:t>
            </a:r>
          </a:p>
          <a:p>
            <a:pPr lvl="1"/>
            <a:r>
              <a:rPr lang="en-US"/>
              <a:t>Overview of ad spending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E86B-812A-46F6-B2DE-C8C930D0818E}" type="datetime1">
              <a:rPr lang="en-US"/>
              <a:pPr/>
              <a:t>4/2/2007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Rodney's Video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8DD68-980B-49F3-89BF-52263C10290D}" type="slidenum">
              <a:rPr lang="en-US"/>
              <a:pPr/>
              <a:t>12</a:t>
            </a:fld>
            <a:endParaRPr lang="en-US"/>
          </a:p>
        </p:txBody>
      </p:sp>
      <p:sp>
        <p:nvSpPr>
          <p:cNvPr id="14338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/>
              <a:t>Other Promotion</a:t>
            </a:r>
          </a:p>
        </p:txBody>
      </p:sp>
      <p:sp>
        <p:nvSpPr>
          <p:cNvPr id="14339" name="Rectangle 3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sz="2800"/>
              <a:t>Direct marketing</a:t>
            </a:r>
          </a:p>
          <a:p>
            <a:pPr lvl="1"/>
            <a:r>
              <a:rPr lang="en-US" sz="2400"/>
              <a:t>Overview of strategy, vehicles &amp; timing</a:t>
            </a:r>
          </a:p>
          <a:p>
            <a:pPr lvl="1"/>
            <a:r>
              <a:rPr lang="en-US" sz="2400"/>
              <a:t>Overview of response targets, goals &amp; budget</a:t>
            </a:r>
          </a:p>
          <a:p>
            <a:r>
              <a:rPr lang="en-US" sz="2800"/>
              <a:t>Third-party marketing</a:t>
            </a:r>
          </a:p>
          <a:p>
            <a:pPr lvl="1"/>
            <a:r>
              <a:rPr lang="en-US" sz="2400"/>
              <a:t>Co-marketing arrangements with other companies</a:t>
            </a:r>
          </a:p>
          <a:p>
            <a:r>
              <a:rPr lang="en-US" sz="2800"/>
              <a:t>Marketing programs</a:t>
            </a:r>
          </a:p>
          <a:p>
            <a:pPr lvl="1"/>
            <a:r>
              <a:rPr lang="en-US" sz="2400"/>
              <a:t>Other promotional programs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A033B-F77B-43AC-AD74-B0111BCE2FB5}" type="datetime1">
              <a:rPr lang="en-US"/>
              <a:pPr/>
              <a:t>4/2/2007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Rodney's Video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77297-4148-4FB0-AB32-B2CA5BAD0870}" type="slidenum">
              <a:rPr lang="en-US"/>
              <a:pPr/>
              <a:t>13</a:t>
            </a:fld>
            <a:endParaRPr lang="en-US"/>
          </a:p>
        </p:txBody>
      </p:sp>
      <p:sp>
        <p:nvSpPr>
          <p:cNvPr id="15362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/>
              <a:t>Pricing</a:t>
            </a:r>
          </a:p>
        </p:txBody>
      </p:sp>
      <p:sp>
        <p:nvSpPr>
          <p:cNvPr id="15363" name="Rectangle 3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Pricing</a:t>
            </a:r>
          </a:p>
          <a:p>
            <a:pPr lvl="1"/>
            <a:r>
              <a:rPr lang="en-US"/>
              <a:t>Summarize specific pricing or pricing strategies</a:t>
            </a:r>
          </a:p>
          <a:p>
            <a:pPr lvl="1"/>
            <a:r>
              <a:rPr lang="en-US"/>
              <a:t>Compare to similar products</a:t>
            </a:r>
          </a:p>
          <a:p>
            <a:r>
              <a:rPr lang="en-US"/>
              <a:t>Policies</a:t>
            </a:r>
          </a:p>
          <a:p>
            <a:pPr lvl="1"/>
            <a:r>
              <a:rPr lang="en-US"/>
              <a:t>Summarize policy relevant to understanding key pricing issues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57B1-1F56-446B-BF3A-9DA42E9A7B8C}" type="datetime1">
              <a:rPr lang="en-US"/>
              <a:pPr/>
              <a:t>4/2/2007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Rodney's Video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4B195-AFBF-4797-88E8-E4A3C7EA6E2F}" type="slidenum">
              <a:rPr lang="en-US"/>
              <a:pPr/>
              <a:t>14</a:t>
            </a:fld>
            <a:endParaRPr lang="en-US"/>
          </a:p>
        </p:txBody>
      </p:sp>
      <p:sp>
        <p:nvSpPr>
          <p:cNvPr id="16386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/>
              <a:t>Distribution</a:t>
            </a:r>
          </a:p>
        </p:txBody>
      </p:sp>
      <p:sp>
        <p:nvSpPr>
          <p:cNvPr id="16387" name="Rectangle 3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Distribution strategy</a:t>
            </a:r>
          </a:p>
          <a:p>
            <a:r>
              <a:rPr lang="en-US"/>
              <a:t>Channels of distribution</a:t>
            </a:r>
          </a:p>
          <a:p>
            <a:pPr lvl="1"/>
            <a:r>
              <a:rPr lang="en-US"/>
              <a:t>Summarize channels of distribution</a:t>
            </a:r>
          </a:p>
          <a:p>
            <a:r>
              <a:rPr lang="en-US"/>
              <a:t>Distribution by channel</a:t>
            </a:r>
          </a:p>
          <a:p>
            <a:pPr lvl="1"/>
            <a:r>
              <a:rPr lang="en-US"/>
              <a:t>Show plan of what percent share of distribution will be contributed by each channel -- a pie chart might be helpful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16F90-E66B-4327-A119-330E394ED013}" type="datetime1">
              <a:rPr lang="en-US"/>
              <a:pPr/>
              <a:t>4/2/2007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Rodney's Video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96F31-1CC0-4B02-9ABD-4DACDD4698C6}" type="slidenum">
              <a:rPr lang="en-US"/>
              <a:pPr/>
              <a:t>15</a:t>
            </a:fld>
            <a:endParaRPr lang="en-US"/>
          </a:p>
        </p:txBody>
      </p:sp>
      <p:sp>
        <p:nvSpPr>
          <p:cNvPr id="17410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/>
              <a:t>Vertical Markets/Segments</a:t>
            </a:r>
          </a:p>
        </p:txBody>
      </p:sp>
      <p:sp>
        <p:nvSpPr>
          <p:cNvPr id="17411" name="Rectangle 3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Vertical market opportunities</a:t>
            </a:r>
          </a:p>
          <a:p>
            <a:pPr lvl="1"/>
            <a:r>
              <a:rPr lang="en-US"/>
              <a:t>Discuss specific market segment opportunities</a:t>
            </a:r>
          </a:p>
          <a:p>
            <a:pPr lvl="1"/>
            <a:r>
              <a:rPr lang="en-US"/>
              <a:t>Address distribution strategies for those markets or segments</a:t>
            </a:r>
          </a:p>
          <a:p>
            <a:pPr lvl="1"/>
            <a:r>
              <a:rPr lang="en-US"/>
              <a:t>Address use of third-party partner role in distribution to vertical markets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1B15-95CF-4FC3-980A-FEB108B45596}" type="datetime1">
              <a:rPr lang="en-US"/>
              <a:pPr/>
              <a:t>4/2/2007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Rodney's Video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B984-45BC-4354-8AD5-C8D8F8A575CA}" type="slidenum">
              <a:rPr lang="en-US"/>
              <a:pPr/>
              <a:t>16</a:t>
            </a:fld>
            <a:endParaRPr lang="en-US"/>
          </a:p>
        </p:txBody>
      </p:sp>
      <p:sp>
        <p:nvSpPr>
          <p:cNvPr id="18434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/>
              <a:t>International</a:t>
            </a:r>
          </a:p>
        </p:txBody>
      </p:sp>
      <p:sp>
        <p:nvSpPr>
          <p:cNvPr id="18435" name="Rectangle 3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/>
              <a:t>International distribution</a:t>
            </a:r>
          </a:p>
          <a:p>
            <a:pPr lvl="1">
              <a:lnSpc>
                <a:spcPct val="90000"/>
              </a:lnSpc>
            </a:pPr>
            <a:r>
              <a:rPr lang="en-US"/>
              <a:t>Address distribution strategies</a:t>
            </a:r>
          </a:p>
          <a:p>
            <a:pPr lvl="1">
              <a:lnSpc>
                <a:spcPct val="90000"/>
              </a:lnSpc>
            </a:pPr>
            <a:r>
              <a:rPr lang="en-US"/>
              <a:t>Discuss issues specific to international distribution</a:t>
            </a:r>
          </a:p>
          <a:p>
            <a:pPr>
              <a:lnSpc>
                <a:spcPct val="90000"/>
              </a:lnSpc>
            </a:pPr>
            <a:r>
              <a:rPr lang="en-US"/>
              <a:t>International pricing strategy</a:t>
            </a:r>
          </a:p>
          <a:p>
            <a:pPr>
              <a:lnSpc>
                <a:spcPct val="90000"/>
              </a:lnSpc>
            </a:pPr>
            <a:r>
              <a:rPr lang="en-US"/>
              <a:t>Localization issues</a:t>
            </a:r>
          </a:p>
          <a:p>
            <a:pPr lvl="1">
              <a:lnSpc>
                <a:spcPct val="90000"/>
              </a:lnSpc>
            </a:pPr>
            <a:r>
              <a:rPr lang="en-US"/>
              <a:t>Highlight requirements for local product variations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6AA81-4BB3-48A6-ABA7-BE1D37AAE4A9}" type="datetime1">
              <a:rPr lang="en-US"/>
              <a:pPr/>
              <a:t>4/2/2007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Rodney's Video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B0325-37FE-4B96-8F82-1BB0E13AAC72}" type="slidenum">
              <a:rPr lang="en-US"/>
              <a:pPr/>
              <a:t>17</a:t>
            </a:fld>
            <a:endParaRPr lang="en-US"/>
          </a:p>
        </p:txBody>
      </p:sp>
      <p:sp>
        <p:nvSpPr>
          <p:cNvPr id="19458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/>
              <a:t>Success Metrics</a:t>
            </a:r>
          </a:p>
        </p:txBody>
      </p:sp>
      <p:sp>
        <p:nvSpPr>
          <p:cNvPr id="19459" name="Rectangle 3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First year goals</a:t>
            </a:r>
          </a:p>
          <a:p>
            <a:r>
              <a:rPr lang="en-US"/>
              <a:t>Additional year goals</a:t>
            </a:r>
          </a:p>
          <a:p>
            <a:r>
              <a:rPr lang="en-US"/>
              <a:t>Measures of success/failure</a:t>
            </a:r>
          </a:p>
          <a:p>
            <a:r>
              <a:rPr lang="en-US"/>
              <a:t>Requirements for success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4D1D6-D095-4617-933E-81D9811C884B}" type="datetime1">
              <a:rPr lang="en-US"/>
              <a:pPr/>
              <a:t>4/2/2007</a:t>
            </a:fld>
            <a:endParaRPr lang="en-US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Rodney's Video</a:t>
            </a:r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7D1B0-DE2E-48B1-BB27-D5B2B8502A0D}" type="slidenum">
              <a:rPr lang="en-US"/>
              <a:pPr/>
              <a:t>18</a:t>
            </a:fld>
            <a:endParaRPr lang="en-US"/>
          </a:p>
        </p:txBody>
      </p:sp>
      <p:sp>
        <p:nvSpPr>
          <p:cNvPr id="20482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/>
              <a:t>Schedule</a:t>
            </a:r>
          </a:p>
        </p:txBody>
      </p:sp>
      <p:sp>
        <p:nvSpPr>
          <p:cNvPr id="20483" name="Rectangle 3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18-month schedule highlights</a:t>
            </a:r>
          </a:p>
          <a:p>
            <a:r>
              <a:rPr lang="en-US"/>
              <a:t>Timing</a:t>
            </a:r>
          </a:p>
          <a:p>
            <a:pPr lvl="1"/>
            <a:r>
              <a:rPr lang="en-US"/>
              <a:t>Isolate timing dependencies critical to success</a:t>
            </a:r>
          </a:p>
        </p:txBody>
      </p:sp>
      <p:grpSp>
        <p:nvGrpSpPr>
          <p:cNvPr id="20511" name="Group 31"/>
          <p:cNvGrpSpPr>
            <a:grpSpLocks/>
          </p:cNvGrpSpPr>
          <p:nvPr/>
        </p:nvGrpSpPr>
        <p:grpSpPr bwMode="auto">
          <a:xfrm>
            <a:off x="1828800" y="4038600"/>
            <a:ext cx="6477000" cy="2260600"/>
            <a:chOff x="1152" y="2544"/>
            <a:chExt cx="4080" cy="1424"/>
          </a:xfrm>
        </p:grpSpPr>
        <p:sp>
          <p:nvSpPr>
            <p:cNvPr id="20499" name="AutoShape 19"/>
            <p:cNvSpPr>
              <a:spLocks noChangeArrowheads="1"/>
            </p:cNvSpPr>
            <p:nvPr/>
          </p:nvSpPr>
          <p:spPr bwMode="auto">
            <a:xfrm>
              <a:off x="1200" y="2736"/>
              <a:ext cx="1872" cy="96"/>
            </a:xfrm>
            <a:prstGeom prst="flowChartProcess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/>
              <a:r>
                <a:rPr kumimoji="1" lang="en-US" sz="1400" b="1">
                  <a:latin typeface="Arial" charset="0"/>
                </a:rPr>
                <a:t>Task 2</a:t>
              </a:r>
              <a:endParaRPr kumimoji="1" lang="en-US" sz="1000" b="1">
                <a:latin typeface="Arial" charset="0"/>
              </a:endParaRPr>
            </a:p>
          </p:txBody>
        </p:sp>
        <p:sp>
          <p:nvSpPr>
            <p:cNvPr id="20500" name="AutoShape 20"/>
            <p:cNvSpPr>
              <a:spLocks noChangeArrowheads="1"/>
            </p:cNvSpPr>
            <p:nvPr/>
          </p:nvSpPr>
          <p:spPr bwMode="auto">
            <a:xfrm>
              <a:off x="3120" y="3168"/>
              <a:ext cx="1200" cy="96"/>
            </a:xfrm>
            <a:prstGeom prst="flowChartProcess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/>
              <a:r>
                <a:rPr kumimoji="1" lang="en-US" sz="1400" b="1">
                  <a:latin typeface="Arial" charset="0"/>
                </a:rPr>
                <a:t>Task 3</a:t>
              </a:r>
            </a:p>
          </p:txBody>
        </p:sp>
        <p:sp>
          <p:nvSpPr>
            <p:cNvPr id="20501" name="AutoShape 21"/>
            <p:cNvSpPr>
              <a:spLocks noChangeArrowheads="1"/>
            </p:cNvSpPr>
            <p:nvPr/>
          </p:nvSpPr>
          <p:spPr bwMode="auto">
            <a:xfrm>
              <a:off x="3984" y="3360"/>
              <a:ext cx="1056" cy="96"/>
            </a:xfrm>
            <a:prstGeom prst="flowChartProcess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/>
              <a:r>
                <a:rPr kumimoji="1" lang="en-US" sz="1400" b="1">
                  <a:latin typeface="Arial" charset="0"/>
                </a:rPr>
                <a:t>Task 4</a:t>
              </a:r>
            </a:p>
          </p:txBody>
        </p:sp>
        <p:sp>
          <p:nvSpPr>
            <p:cNvPr id="20502" name="AutoShape 22"/>
            <p:cNvSpPr>
              <a:spLocks noChangeArrowheads="1"/>
            </p:cNvSpPr>
            <p:nvPr/>
          </p:nvSpPr>
          <p:spPr bwMode="auto">
            <a:xfrm>
              <a:off x="1200" y="2544"/>
              <a:ext cx="864" cy="96"/>
            </a:xfrm>
            <a:prstGeom prst="flowChartProcess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/>
              <a:r>
                <a:rPr kumimoji="1" lang="en-US" sz="1400" b="1">
                  <a:latin typeface="Arial" charset="0"/>
                </a:rPr>
                <a:t>Task 1</a:t>
              </a:r>
            </a:p>
          </p:txBody>
        </p:sp>
        <p:grpSp>
          <p:nvGrpSpPr>
            <p:cNvPr id="20503" name="Group 23"/>
            <p:cNvGrpSpPr>
              <a:grpSpLocks/>
            </p:cNvGrpSpPr>
            <p:nvPr/>
          </p:nvGrpSpPr>
          <p:grpSpPr bwMode="auto">
            <a:xfrm>
              <a:off x="2928" y="2871"/>
              <a:ext cx="1152" cy="249"/>
              <a:chOff x="2688" y="2871"/>
              <a:chExt cx="1152" cy="249"/>
            </a:xfrm>
          </p:grpSpPr>
          <p:sp>
            <p:nvSpPr>
              <p:cNvPr id="20504" name="Rectangle 24"/>
              <p:cNvSpPr>
                <a:spLocks noChangeArrowheads="1"/>
              </p:cNvSpPr>
              <p:nvPr/>
            </p:nvSpPr>
            <p:spPr bwMode="auto">
              <a:xfrm>
                <a:off x="2688" y="2871"/>
                <a:ext cx="1152" cy="2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tIns="137160" anchor="ctr">
                <a:spAutoFit/>
              </a:bodyPr>
              <a:lstStyle/>
              <a:p>
                <a:pPr algn="ctr"/>
                <a:r>
                  <a:rPr kumimoji="1" lang="en-US" sz="1400" b="1">
                    <a:latin typeface="Arial" charset="0"/>
                  </a:rPr>
                  <a:t>Milestone</a:t>
                </a:r>
                <a:endParaRPr kumimoji="1" lang="en-US" sz="1000" b="1">
                  <a:latin typeface="Arial" charset="0"/>
                </a:endParaRPr>
              </a:p>
            </p:txBody>
          </p:sp>
          <p:sp>
            <p:nvSpPr>
              <p:cNvPr id="20505" name="Rectangle 25"/>
              <p:cNvSpPr>
                <a:spLocks noChangeArrowheads="1"/>
              </p:cNvSpPr>
              <p:nvPr/>
            </p:nvSpPr>
            <p:spPr bwMode="auto">
              <a:xfrm rot="-2700000">
                <a:off x="2767" y="2908"/>
                <a:ext cx="176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17961" dir="2700000">
                  <a:schemeClr val="accent1">
                    <a:gamma/>
                    <a:shade val="60000"/>
                    <a:invGamma/>
                  </a:schemeClr>
                </a:prstShdw>
              </a:effectLst>
            </p:spPr>
            <p:txBody>
              <a:bodyPr wrap="none" tIns="137160" anchor="ctr"/>
              <a:lstStyle/>
              <a:p>
                <a:pPr algn="ctr"/>
                <a:endParaRPr kumimoji="1" lang="en-US" sz="1000">
                  <a:latin typeface="Times New Roman" pitchFamily="18" charset="0"/>
                </a:endParaRPr>
              </a:p>
            </p:txBody>
          </p:sp>
        </p:grpSp>
        <p:grpSp>
          <p:nvGrpSpPr>
            <p:cNvPr id="20510" name="Group 30"/>
            <p:cNvGrpSpPr>
              <a:grpSpLocks/>
            </p:cNvGrpSpPr>
            <p:nvPr/>
          </p:nvGrpSpPr>
          <p:grpSpPr bwMode="auto">
            <a:xfrm>
              <a:off x="1152" y="3552"/>
              <a:ext cx="4080" cy="416"/>
              <a:chOff x="1152" y="3552"/>
              <a:chExt cx="4080" cy="416"/>
            </a:xfrm>
          </p:grpSpPr>
          <p:sp>
            <p:nvSpPr>
              <p:cNvPr id="20487" name="AutoShape 7"/>
              <p:cNvSpPr>
                <a:spLocks noChangeArrowheads="1"/>
              </p:cNvSpPr>
              <p:nvPr/>
            </p:nvSpPr>
            <p:spPr bwMode="auto">
              <a:xfrm>
                <a:off x="1200" y="3552"/>
                <a:ext cx="4032" cy="306"/>
              </a:xfrm>
              <a:prstGeom prst="rightArrow">
                <a:avLst>
                  <a:gd name="adj1" fmla="val 36602"/>
                  <a:gd name="adj2" fmla="val 54170"/>
                </a:avLst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>
                <a:prstShdw prst="shdw17" dist="17961" dir="2700000">
                  <a:schemeClr val="accent1">
                    <a:gamma/>
                    <a:shade val="60000"/>
                    <a:invGamma/>
                  </a:schemeClr>
                </a:prstShdw>
              </a:effectLst>
            </p:spPr>
            <p:txBody>
              <a:bodyPr wrap="none" anchor="ctr"/>
              <a:lstStyle/>
              <a:p>
                <a:pPr algn="ctr"/>
                <a:endParaRPr kumimoji="1" lang="en-US" sz="1000">
                  <a:latin typeface="Times New Roman" pitchFamily="18" charset="0"/>
                </a:endParaRPr>
              </a:p>
            </p:txBody>
          </p:sp>
          <p:sp>
            <p:nvSpPr>
              <p:cNvPr id="20488" name="Text Box 8"/>
              <p:cNvSpPr txBox="1">
                <a:spLocks noChangeArrowheads="1"/>
              </p:cNvSpPr>
              <p:nvPr/>
            </p:nvSpPr>
            <p:spPr bwMode="auto">
              <a:xfrm>
                <a:off x="1152" y="3776"/>
                <a:ext cx="30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>
                    <a:latin typeface="Arial" charset="0"/>
                  </a:rPr>
                  <a:t>Jan</a:t>
                </a:r>
              </a:p>
            </p:txBody>
          </p:sp>
          <p:sp>
            <p:nvSpPr>
              <p:cNvPr id="20489" name="Text Box 9"/>
              <p:cNvSpPr txBox="1">
                <a:spLocks noChangeArrowheads="1"/>
              </p:cNvSpPr>
              <p:nvPr/>
            </p:nvSpPr>
            <p:spPr bwMode="auto">
              <a:xfrm>
                <a:off x="1468" y="3776"/>
                <a:ext cx="31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>
                    <a:latin typeface="Arial" charset="0"/>
                  </a:rPr>
                  <a:t>Feb</a:t>
                </a:r>
              </a:p>
            </p:txBody>
          </p:sp>
          <p:sp>
            <p:nvSpPr>
              <p:cNvPr id="20490" name="Text Box 10"/>
              <p:cNvSpPr txBox="1">
                <a:spLocks noChangeArrowheads="1"/>
              </p:cNvSpPr>
              <p:nvPr/>
            </p:nvSpPr>
            <p:spPr bwMode="auto">
              <a:xfrm>
                <a:off x="1791" y="3776"/>
                <a:ext cx="315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>
                    <a:latin typeface="Arial" charset="0"/>
                  </a:rPr>
                  <a:t>Mar</a:t>
                </a:r>
              </a:p>
            </p:txBody>
          </p:sp>
          <p:sp>
            <p:nvSpPr>
              <p:cNvPr id="20491" name="Text Box 11"/>
              <p:cNvSpPr txBox="1">
                <a:spLocks noChangeArrowheads="1"/>
              </p:cNvSpPr>
              <p:nvPr/>
            </p:nvSpPr>
            <p:spPr bwMode="auto">
              <a:xfrm>
                <a:off x="2115" y="3776"/>
                <a:ext cx="309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>
                    <a:latin typeface="Arial" charset="0"/>
                  </a:rPr>
                  <a:t>Apr</a:t>
                </a:r>
              </a:p>
            </p:txBody>
          </p:sp>
          <p:sp>
            <p:nvSpPr>
              <p:cNvPr id="20492" name="Text Box 12"/>
              <p:cNvSpPr txBox="1">
                <a:spLocks noChangeArrowheads="1"/>
              </p:cNvSpPr>
              <p:nvPr/>
            </p:nvSpPr>
            <p:spPr bwMode="auto">
              <a:xfrm>
                <a:off x="2433" y="3776"/>
                <a:ext cx="333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>
                    <a:latin typeface="Arial" charset="0"/>
                  </a:rPr>
                  <a:t>May</a:t>
                </a:r>
              </a:p>
            </p:txBody>
          </p:sp>
          <p:sp>
            <p:nvSpPr>
              <p:cNvPr id="20493" name="Text Box 13"/>
              <p:cNvSpPr txBox="1">
                <a:spLocks noChangeArrowheads="1"/>
              </p:cNvSpPr>
              <p:nvPr/>
            </p:nvSpPr>
            <p:spPr bwMode="auto">
              <a:xfrm>
                <a:off x="2775" y="3776"/>
                <a:ext cx="31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>
                    <a:latin typeface="Arial" charset="0"/>
                  </a:rPr>
                  <a:t>Jun</a:t>
                </a:r>
              </a:p>
            </p:txBody>
          </p:sp>
          <p:sp>
            <p:nvSpPr>
              <p:cNvPr id="20494" name="Text Box 14"/>
              <p:cNvSpPr txBox="1">
                <a:spLocks noChangeArrowheads="1"/>
              </p:cNvSpPr>
              <p:nvPr/>
            </p:nvSpPr>
            <p:spPr bwMode="auto">
              <a:xfrm>
                <a:off x="3097" y="3776"/>
                <a:ext cx="339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>
                    <a:latin typeface="Arial" charset="0"/>
                  </a:rPr>
                  <a:t>July</a:t>
                </a:r>
              </a:p>
            </p:txBody>
          </p:sp>
          <p:sp>
            <p:nvSpPr>
              <p:cNvPr id="20495" name="Text Box 15"/>
              <p:cNvSpPr txBox="1">
                <a:spLocks noChangeArrowheads="1"/>
              </p:cNvSpPr>
              <p:nvPr/>
            </p:nvSpPr>
            <p:spPr bwMode="auto">
              <a:xfrm>
                <a:off x="3787" y="3776"/>
                <a:ext cx="32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>
                    <a:latin typeface="Arial" charset="0"/>
                  </a:rPr>
                  <a:t>Sep</a:t>
                </a:r>
              </a:p>
            </p:txBody>
          </p:sp>
          <p:sp>
            <p:nvSpPr>
              <p:cNvPr id="20496" name="Text Box 16"/>
              <p:cNvSpPr txBox="1">
                <a:spLocks noChangeArrowheads="1"/>
              </p:cNvSpPr>
              <p:nvPr/>
            </p:nvSpPr>
            <p:spPr bwMode="auto">
              <a:xfrm>
                <a:off x="4117" y="3776"/>
                <a:ext cx="30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>
                    <a:latin typeface="Arial" charset="0"/>
                  </a:rPr>
                  <a:t>Oct</a:t>
                </a:r>
              </a:p>
            </p:txBody>
          </p:sp>
          <p:sp>
            <p:nvSpPr>
              <p:cNvPr id="20497" name="Text Box 17"/>
              <p:cNvSpPr txBox="1">
                <a:spLocks noChangeArrowheads="1"/>
              </p:cNvSpPr>
              <p:nvPr/>
            </p:nvSpPr>
            <p:spPr bwMode="auto">
              <a:xfrm>
                <a:off x="4428" y="3776"/>
                <a:ext cx="32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>
                    <a:latin typeface="Arial" charset="0"/>
                  </a:rPr>
                  <a:t>Nov</a:t>
                </a:r>
              </a:p>
            </p:txBody>
          </p:sp>
          <p:sp>
            <p:nvSpPr>
              <p:cNvPr id="20498" name="Text Box 18"/>
              <p:cNvSpPr txBox="1">
                <a:spLocks noChangeArrowheads="1"/>
              </p:cNvSpPr>
              <p:nvPr/>
            </p:nvSpPr>
            <p:spPr bwMode="auto">
              <a:xfrm>
                <a:off x="4764" y="3776"/>
                <a:ext cx="32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>
                    <a:latin typeface="Arial" charset="0"/>
                  </a:rPr>
                  <a:t>Dec</a:t>
                </a:r>
              </a:p>
            </p:txBody>
          </p:sp>
          <p:sp>
            <p:nvSpPr>
              <p:cNvPr id="20509" name="Text Box 29"/>
              <p:cNvSpPr txBox="1">
                <a:spLocks noChangeArrowheads="1"/>
              </p:cNvSpPr>
              <p:nvPr/>
            </p:nvSpPr>
            <p:spPr bwMode="auto">
              <a:xfrm>
                <a:off x="3445" y="3776"/>
                <a:ext cx="333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 b="1">
                    <a:latin typeface="Arial" charset="0"/>
                  </a:rPr>
                  <a:t>Aug</a:t>
                </a:r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38C6A-B895-465C-AD9E-365C8A456219}" type="datetime1">
              <a:rPr lang="en-US"/>
              <a:pPr/>
              <a:t>4/2/2007</a:t>
            </a:fld>
            <a:endParaRPr lang="en-US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Rodney's Video</a:t>
            </a:r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74EC2-19F4-43AB-A505-DF8C5165B135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/>
              <a:t>Market Summary</a:t>
            </a:r>
          </a:p>
        </p:txBody>
      </p:sp>
      <p:sp>
        <p:nvSpPr>
          <p:cNvPr id="5123" name="Rectangle 3"/>
          <p:cNvSpPr>
            <a:spLocks noChangeArrowheads="1"/>
          </p:cNvSpPr>
          <p:nvPr>
            <p:ph type="body" sz="half" idx="1"/>
          </p:nvPr>
        </p:nvSpPr>
        <p:spPr>
          <a:xfrm>
            <a:off x="457200" y="1600200"/>
            <a:ext cx="8229600" cy="2181225"/>
          </a:xfrm>
          <a:noFill/>
          <a:ln/>
        </p:spPr>
        <p:txBody>
          <a:bodyPr lIns="92075" tIns="46038" rIns="92075" bIns="46038"/>
          <a:lstStyle/>
          <a:p>
            <a:r>
              <a:rPr lang="en-US" sz="2800"/>
              <a:t>Market: past, present, &amp; future</a:t>
            </a:r>
          </a:p>
          <a:p>
            <a:pPr lvl="1"/>
            <a:r>
              <a:rPr lang="en-US" sz="2400"/>
              <a:t>Review changes in market share, leadership, players, market shifts, costs, pricing, competition</a:t>
            </a:r>
          </a:p>
        </p:txBody>
      </p:sp>
      <p:sp>
        <p:nvSpPr>
          <p:cNvPr id="5195" name="Freeform 75"/>
          <p:cNvSpPr>
            <a:spLocks noChangeAspect="1"/>
          </p:cNvSpPr>
          <p:nvPr/>
        </p:nvSpPr>
        <p:spPr bwMode="auto">
          <a:xfrm>
            <a:off x="3071813" y="3773488"/>
            <a:ext cx="4810125" cy="21574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016"/>
              </a:cxn>
              <a:cxn ang="0">
                <a:pos x="3984" y="2016"/>
              </a:cxn>
            </a:cxnLst>
            <a:rect l="0" t="0" r="r" b="b"/>
            <a:pathLst>
              <a:path w="3984" h="2016">
                <a:moveTo>
                  <a:pt x="0" y="0"/>
                </a:moveTo>
                <a:lnTo>
                  <a:pt x="0" y="2016"/>
                </a:lnTo>
                <a:lnTo>
                  <a:pt x="3984" y="2016"/>
                </a:lnTo>
              </a:path>
            </a:pathLst>
          </a:custGeom>
          <a:noFill/>
          <a:ln w="127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96" name="Freeform 76"/>
          <p:cNvSpPr>
            <a:spLocks noChangeAspect="1"/>
          </p:cNvSpPr>
          <p:nvPr/>
        </p:nvSpPr>
        <p:spPr bwMode="auto">
          <a:xfrm>
            <a:off x="3459163" y="5322888"/>
            <a:ext cx="939800" cy="552450"/>
          </a:xfrm>
          <a:custGeom>
            <a:avLst/>
            <a:gdLst/>
            <a:ahLst/>
            <a:cxnLst>
              <a:cxn ang="0">
                <a:pos x="0" y="300"/>
              </a:cxn>
              <a:cxn ang="0">
                <a:pos x="0" y="480"/>
              </a:cxn>
              <a:cxn ang="0">
                <a:pos x="816" y="480"/>
              </a:cxn>
              <a:cxn ang="0">
                <a:pos x="816" y="0"/>
              </a:cxn>
              <a:cxn ang="0">
                <a:pos x="738" y="51"/>
              </a:cxn>
              <a:cxn ang="0">
                <a:pos x="645" y="102"/>
              </a:cxn>
              <a:cxn ang="0">
                <a:pos x="573" y="129"/>
              </a:cxn>
              <a:cxn ang="0">
                <a:pos x="456" y="165"/>
              </a:cxn>
              <a:cxn ang="0">
                <a:pos x="339" y="201"/>
              </a:cxn>
              <a:cxn ang="0">
                <a:pos x="207" y="243"/>
              </a:cxn>
              <a:cxn ang="0">
                <a:pos x="81" y="279"/>
              </a:cxn>
              <a:cxn ang="0">
                <a:pos x="0" y="300"/>
              </a:cxn>
            </a:cxnLst>
            <a:rect l="0" t="0" r="r" b="b"/>
            <a:pathLst>
              <a:path w="816" h="480">
                <a:moveTo>
                  <a:pt x="0" y="300"/>
                </a:moveTo>
                <a:lnTo>
                  <a:pt x="0" y="480"/>
                </a:lnTo>
                <a:lnTo>
                  <a:pt x="816" y="480"/>
                </a:lnTo>
                <a:lnTo>
                  <a:pt x="816" y="0"/>
                </a:lnTo>
                <a:lnTo>
                  <a:pt x="738" y="51"/>
                </a:lnTo>
                <a:lnTo>
                  <a:pt x="645" y="102"/>
                </a:lnTo>
                <a:lnTo>
                  <a:pt x="573" y="129"/>
                </a:lnTo>
                <a:lnTo>
                  <a:pt x="456" y="165"/>
                </a:lnTo>
                <a:lnTo>
                  <a:pt x="339" y="201"/>
                </a:lnTo>
                <a:lnTo>
                  <a:pt x="207" y="243"/>
                </a:lnTo>
                <a:lnTo>
                  <a:pt x="81" y="279"/>
                </a:lnTo>
                <a:lnTo>
                  <a:pt x="0" y="300"/>
                </a:lnTo>
                <a:close/>
              </a:path>
            </a:pathLst>
          </a:custGeom>
          <a:solidFill>
            <a:schemeClr val="bg2"/>
          </a:solidFill>
          <a:ln w="127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97" name="Freeform 77"/>
          <p:cNvSpPr>
            <a:spLocks noChangeAspect="1"/>
          </p:cNvSpPr>
          <p:nvPr/>
        </p:nvSpPr>
        <p:spPr bwMode="auto">
          <a:xfrm>
            <a:off x="4467225" y="4241800"/>
            <a:ext cx="1000125" cy="1633538"/>
          </a:xfrm>
          <a:custGeom>
            <a:avLst/>
            <a:gdLst/>
            <a:ahLst/>
            <a:cxnLst>
              <a:cxn ang="0">
                <a:pos x="867" y="0"/>
              </a:cxn>
              <a:cxn ang="0">
                <a:pos x="866" y="1418"/>
              </a:cxn>
              <a:cxn ang="0">
                <a:pos x="0" y="1416"/>
              </a:cxn>
              <a:cxn ang="0">
                <a:pos x="0" y="882"/>
              </a:cxn>
              <a:cxn ang="0">
                <a:pos x="84" y="804"/>
              </a:cxn>
              <a:cxn ang="0">
                <a:pos x="156" y="735"/>
              </a:cxn>
              <a:cxn ang="0">
                <a:pos x="222" y="657"/>
              </a:cxn>
              <a:cxn ang="0">
                <a:pos x="297" y="558"/>
              </a:cxn>
              <a:cxn ang="0">
                <a:pos x="381" y="453"/>
              </a:cxn>
              <a:cxn ang="0">
                <a:pos x="486" y="318"/>
              </a:cxn>
              <a:cxn ang="0">
                <a:pos x="543" y="240"/>
              </a:cxn>
              <a:cxn ang="0">
                <a:pos x="630" y="129"/>
              </a:cxn>
              <a:cxn ang="0">
                <a:pos x="687" y="72"/>
              </a:cxn>
              <a:cxn ang="0">
                <a:pos x="753" y="27"/>
              </a:cxn>
              <a:cxn ang="0">
                <a:pos x="801" y="16"/>
              </a:cxn>
              <a:cxn ang="0">
                <a:pos x="867" y="0"/>
              </a:cxn>
            </a:cxnLst>
            <a:rect l="0" t="0" r="r" b="b"/>
            <a:pathLst>
              <a:path w="867" h="1418">
                <a:moveTo>
                  <a:pt x="867" y="0"/>
                </a:moveTo>
                <a:lnTo>
                  <a:pt x="866" y="1418"/>
                </a:lnTo>
                <a:lnTo>
                  <a:pt x="0" y="1416"/>
                </a:lnTo>
                <a:lnTo>
                  <a:pt x="0" y="882"/>
                </a:lnTo>
                <a:lnTo>
                  <a:pt x="84" y="804"/>
                </a:lnTo>
                <a:lnTo>
                  <a:pt x="156" y="735"/>
                </a:lnTo>
                <a:lnTo>
                  <a:pt x="222" y="657"/>
                </a:lnTo>
                <a:lnTo>
                  <a:pt x="297" y="558"/>
                </a:lnTo>
                <a:lnTo>
                  <a:pt x="381" y="453"/>
                </a:lnTo>
                <a:lnTo>
                  <a:pt x="486" y="318"/>
                </a:lnTo>
                <a:lnTo>
                  <a:pt x="543" y="240"/>
                </a:lnTo>
                <a:lnTo>
                  <a:pt x="630" y="129"/>
                </a:lnTo>
                <a:lnTo>
                  <a:pt x="687" y="72"/>
                </a:lnTo>
                <a:lnTo>
                  <a:pt x="753" y="27"/>
                </a:lnTo>
                <a:lnTo>
                  <a:pt x="801" y="16"/>
                </a:lnTo>
                <a:lnTo>
                  <a:pt x="867" y="0"/>
                </a:lnTo>
                <a:close/>
              </a:path>
            </a:pathLst>
          </a:custGeom>
          <a:solidFill>
            <a:schemeClr val="accent2"/>
          </a:solidFill>
          <a:ln w="127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98" name="Freeform 78"/>
          <p:cNvSpPr>
            <a:spLocks noChangeAspect="1"/>
          </p:cNvSpPr>
          <p:nvPr/>
        </p:nvSpPr>
        <p:spPr bwMode="auto">
          <a:xfrm>
            <a:off x="3092450" y="5702300"/>
            <a:ext cx="311150" cy="173038"/>
          </a:xfrm>
          <a:custGeom>
            <a:avLst/>
            <a:gdLst/>
            <a:ahLst/>
            <a:cxnLst>
              <a:cxn ang="0">
                <a:pos x="0" y="123"/>
              </a:cxn>
              <a:cxn ang="0">
                <a:pos x="0" y="174"/>
              </a:cxn>
              <a:cxn ang="0">
                <a:pos x="366" y="174"/>
              </a:cxn>
              <a:cxn ang="0">
                <a:pos x="366" y="0"/>
              </a:cxn>
              <a:cxn ang="0">
                <a:pos x="320" y="18"/>
              </a:cxn>
              <a:cxn ang="0">
                <a:pos x="267" y="39"/>
              </a:cxn>
              <a:cxn ang="0">
                <a:pos x="198" y="61"/>
              </a:cxn>
              <a:cxn ang="0">
                <a:pos x="132" y="86"/>
              </a:cxn>
              <a:cxn ang="0">
                <a:pos x="74" y="106"/>
              </a:cxn>
              <a:cxn ang="0">
                <a:pos x="0" y="123"/>
              </a:cxn>
            </a:cxnLst>
            <a:rect l="0" t="0" r="r" b="b"/>
            <a:pathLst>
              <a:path w="366" h="174">
                <a:moveTo>
                  <a:pt x="0" y="123"/>
                </a:moveTo>
                <a:lnTo>
                  <a:pt x="0" y="174"/>
                </a:lnTo>
                <a:lnTo>
                  <a:pt x="366" y="174"/>
                </a:lnTo>
                <a:lnTo>
                  <a:pt x="366" y="0"/>
                </a:lnTo>
                <a:lnTo>
                  <a:pt x="320" y="18"/>
                </a:lnTo>
                <a:lnTo>
                  <a:pt x="267" y="39"/>
                </a:lnTo>
                <a:lnTo>
                  <a:pt x="198" y="61"/>
                </a:lnTo>
                <a:lnTo>
                  <a:pt x="132" y="86"/>
                </a:lnTo>
                <a:lnTo>
                  <a:pt x="74" y="106"/>
                </a:lnTo>
                <a:lnTo>
                  <a:pt x="0" y="123"/>
                </a:lnTo>
                <a:close/>
              </a:path>
            </a:pathLst>
          </a:custGeom>
          <a:solidFill>
            <a:schemeClr val="bg1"/>
          </a:solidFill>
          <a:ln w="127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99" name="Freeform 79"/>
          <p:cNvSpPr>
            <a:spLocks noChangeAspect="1"/>
          </p:cNvSpPr>
          <p:nvPr/>
        </p:nvSpPr>
        <p:spPr bwMode="auto">
          <a:xfrm flipH="1">
            <a:off x="6569075" y="5322888"/>
            <a:ext cx="939800" cy="552450"/>
          </a:xfrm>
          <a:custGeom>
            <a:avLst/>
            <a:gdLst/>
            <a:ahLst/>
            <a:cxnLst>
              <a:cxn ang="0">
                <a:pos x="0" y="300"/>
              </a:cxn>
              <a:cxn ang="0">
                <a:pos x="0" y="480"/>
              </a:cxn>
              <a:cxn ang="0">
                <a:pos x="816" y="480"/>
              </a:cxn>
              <a:cxn ang="0">
                <a:pos x="816" y="0"/>
              </a:cxn>
              <a:cxn ang="0">
                <a:pos x="738" y="51"/>
              </a:cxn>
              <a:cxn ang="0">
                <a:pos x="645" y="102"/>
              </a:cxn>
              <a:cxn ang="0">
                <a:pos x="573" y="129"/>
              </a:cxn>
              <a:cxn ang="0">
                <a:pos x="456" y="165"/>
              </a:cxn>
              <a:cxn ang="0">
                <a:pos x="339" y="201"/>
              </a:cxn>
              <a:cxn ang="0">
                <a:pos x="207" y="243"/>
              </a:cxn>
              <a:cxn ang="0">
                <a:pos x="81" y="279"/>
              </a:cxn>
              <a:cxn ang="0">
                <a:pos x="0" y="300"/>
              </a:cxn>
            </a:cxnLst>
            <a:rect l="0" t="0" r="r" b="b"/>
            <a:pathLst>
              <a:path w="816" h="480">
                <a:moveTo>
                  <a:pt x="0" y="300"/>
                </a:moveTo>
                <a:lnTo>
                  <a:pt x="0" y="480"/>
                </a:lnTo>
                <a:lnTo>
                  <a:pt x="816" y="480"/>
                </a:lnTo>
                <a:lnTo>
                  <a:pt x="816" y="0"/>
                </a:lnTo>
                <a:lnTo>
                  <a:pt x="738" y="51"/>
                </a:lnTo>
                <a:lnTo>
                  <a:pt x="645" y="102"/>
                </a:lnTo>
                <a:lnTo>
                  <a:pt x="573" y="129"/>
                </a:lnTo>
                <a:lnTo>
                  <a:pt x="456" y="165"/>
                </a:lnTo>
                <a:lnTo>
                  <a:pt x="339" y="201"/>
                </a:lnTo>
                <a:lnTo>
                  <a:pt x="207" y="243"/>
                </a:lnTo>
                <a:lnTo>
                  <a:pt x="81" y="279"/>
                </a:lnTo>
                <a:lnTo>
                  <a:pt x="0" y="300"/>
                </a:lnTo>
                <a:close/>
              </a:path>
            </a:pathLst>
          </a:custGeom>
          <a:solidFill>
            <a:schemeClr val="tx2"/>
          </a:solidFill>
          <a:ln w="127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00" name="Freeform 80"/>
          <p:cNvSpPr>
            <a:spLocks noChangeAspect="1"/>
          </p:cNvSpPr>
          <p:nvPr/>
        </p:nvSpPr>
        <p:spPr bwMode="auto">
          <a:xfrm flipH="1">
            <a:off x="5518150" y="4241800"/>
            <a:ext cx="998538" cy="1633538"/>
          </a:xfrm>
          <a:custGeom>
            <a:avLst/>
            <a:gdLst/>
            <a:ahLst/>
            <a:cxnLst>
              <a:cxn ang="0">
                <a:pos x="867" y="0"/>
              </a:cxn>
              <a:cxn ang="0">
                <a:pos x="866" y="1418"/>
              </a:cxn>
              <a:cxn ang="0">
                <a:pos x="0" y="1416"/>
              </a:cxn>
              <a:cxn ang="0">
                <a:pos x="0" y="882"/>
              </a:cxn>
              <a:cxn ang="0">
                <a:pos x="84" y="804"/>
              </a:cxn>
              <a:cxn ang="0">
                <a:pos x="156" y="735"/>
              </a:cxn>
              <a:cxn ang="0">
                <a:pos x="222" y="657"/>
              </a:cxn>
              <a:cxn ang="0">
                <a:pos x="297" y="558"/>
              </a:cxn>
              <a:cxn ang="0">
                <a:pos x="381" y="453"/>
              </a:cxn>
              <a:cxn ang="0">
                <a:pos x="486" y="318"/>
              </a:cxn>
              <a:cxn ang="0">
                <a:pos x="543" y="240"/>
              </a:cxn>
              <a:cxn ang="0">
                <a:pos x="630" y="129"/>
              </a:cxn>
              <a:cxn ang="0">
                <a:pos x="687" y="72"/>
              </a:cxn>
              <a:cxn ang="0">
                <a:pos x="753" y="27"/>
              </a:cxn>
              <a:cxn ang="0">
                <a:pos x="801" y="16"/>
              </a:cxn>
              <a:cxn ang="0">
                <a:pos x="867" y="0"/>
              </a:cxn>
            </a:cxnLst>
            <a:rect l="0" t="0" r="r" b="b"/>
            <a:pathLst>
              <a:path w="867" h="1418">
                <a:moveTo>
                  <a:pt x="867" y="0"/>
                </a:moveTo>
                <a:lnTo>
                  <a:pt x="866" y="1418"/>
                </a:lnTo>
                <a:lnTo>
                  <a:pt x="0" y="1416"/>
                </a:lnTo>
                <a:lnTo>
                  <a:pt x="0" y="882"/>
                </a:lnTo>
                <a:lnTo>
                  <a:pt x="84" y="804"/>
                </a:lnTo>
                <a:lnTo>
                  <a:pt x="156" y="735"/>
                </a:lnTo>
                <a:lnTo>
                  <a:pt x="222" y="657"/>
                </a:lnTo>
                <a:lnTo>
                  <a:pt x="297" y="558"/>
                </a:lnTo>
                <a:lnTo>
                  <a:pt x="381" y="453"/>
                </a:lnTo>
                <a:lnTo>
                  <a:pt x="486" y="318"/>
                </a:lnTo>
                <a:lnTo>
                  <a:pt x="543" y="240"/>
                </a:lnTo>
                <a:lnTo>
                  <a:pt x="630" y="129"/>
                </a:lnTo>
                <a:lnTo>
                  <a:pt x="687" y="72"/>
                </a:lnTo>
                <a:lnTo>
                  <a:pt x="753" y="27"/>
                </a:lnTo>
                <a:lnTo>
                  <a:pt x="801" y="16"/>
                </a:lnTo>
                <a:lnTo>
                  <a:pt x="867" y="0"/>
                </a:lnTo>
                <a:close/>
              </a:path>
            </a:pathLst>
          </a:custGeom>
          <a:solidFill>
            <a:schemeClr val="accent1"/>
          </a:solidFill>
          <a:ln w="127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01" name="Text Box 81"/>
          <p:cNvSpPr txBox="1">
            <a:spLocks noChangeArrowheads="1"/>
          </p:cNvSpPr>
          <p:nvPr/>
        </p:nvSpPr>
        <p:spPr bwMode="auto">
          <a:xfrm>
            <a:off x="3079750" y="4914900"/>
            <a:ext cx="1495425" cy="5175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kumimoji="1" lang="en-US" sz="1400" b="1">
                <a:latin typeface="Arial" charset="0"/>
              </a:rPr>
              <a:t>Early Adopters/</a:t>
            </a:r>
          </a:p>
          <a:p>
            <a:pPr algn="ctr"/>
            <a:r>
              <a:rPr kumimoji="1" lang="en-US" sz="1400" b="1">
                <a:latin typeface="Arial" charset="0"/>
              </a:rPr>
              <a:t>Pioneers</a:t>
            </a:r>
          </a:p>
        </p:txBody>
      </p:sp>
      <p:sp>
        <p:nvSpPr>
          <p:cNvPr id="5202" name="Text Box 82"/>
          <p:cNvSpPr txBox="1">
            <a:spLocks noChangeArrowheads="1"/>
          </p:cNvSpPr>
          <p:nvPr/>
        </p:nvSpPr>
        <p:spPr bwMode="auto">
          <a:xfrm>
            <a:off x="4865688" y="3689350"/>
            <a:ext cx="1296987" cy="5175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kumimoji="1" lang="en-US" sz="1400" b="1">
                <a:latin typeface="Arial" charset="0"/>
              </a:rPr>
              <a:t>Mass Market/</a:t>
            </a:r>
            <a:br>
              <a:rPr kumimoji="1" lang="en-US" sz="1400" b="1">
                <a:latin typeface="Arial" charset="0"/>
              </a:rPr>
            </a:br>
            <a:r>
              <a:rPr kumimoji="1" lang="en-US" sz="1400" b="1">
                <a:latin typeface="Arial" charset="0"/>
              </a:rPr>
              <a:t>Followers</a:t>
            </a:r>
          </a:p>
        </p:txBody>
      </p:sp>
      <p:sp>
        <p:nvSpPr>
          <p:cNvPr id="5203" name="Text Box 83"/>
          <p:cNvSpPr txBox="1">
            <a:spLocks noChangeArrowheads="1"/>
          </p:cNvSpPr>
          <p:nvPr/>
        </p:nvSpPr>
        <p:spPr bwMode="auto">
          <a:xfrm>
            <a:off x="6837363" y="4984750"/>
            <a:ext cx="1098550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kumimoji="1" lang="en-US" sz="1400" b="1">
                <a:latin typeface="Arial" charset="0"/>
              </a:rPr>
              <a:t>End of Life</a:t>
            </a:r>
          </a:p>
        </p:txBody>
      </p:sp>
      <p:sp>
        <p:nvSpPr>
          <p:cNvPr id="5204" name="Text Box 84"/>
          <p:cNvSpPr txBox="1">
            <a:spLocks noChangeArrowheads="1"/>
          </p:cNvSpPr>
          <p:nvPr/>
        </p:nvSpPr>
        <p:spPr bwMode="auto">
          <a:xfrm>
            <a:off x="5203825" y="5976938"/>
            <a:ext cx="577850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kumimoji="1" lang="en-US" sz="1400" i="1">
                <a:latin typeface="Arial" charset="0"/>
              </a:rPr>
              <a:t>Time</a:t>
            </a:r>
          </a:p>
        </p:txBody>
      </p:sp>
      <p:sp>
        <p:nvSpPr>
          <p:cNvPr id="5205" name="Text Box 85"/>
          <p:cNvSpPr txBox="1">
            <a:spLocks noChangeArrowheads="1"/>
          </p:cNvSpPr>
          <p:nvPr/>
        </p:nvSpPr>
        <p:spPr bwMode="auto">
          <a:xfrm>
            <a:off x="2117725" y="4416425"/>
            <a:ext cx="1001713" cy="7302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kumimoji="1" lang="en-US" sz="1400" i="1">
                <a:latin typeface="Arial" charset="0"/>
              </a:rPr>
              <a:t>Number</a:t>
            </a:r>
            <a:br>
              <a:rPr kumimoji="1" lang="en-US" sz="1400" i="1">
                <a:latin typeface="Arial" charset="0"/>
              </a:rPr>
            </a:br>
            <a:r>
              <a:rPr kumimoji="1" lang="en-US" sz="1400" i="1">
                <a:latin typeface="Arial" charset="0"/>
              </a:rPr>
              <a:t>of</a:t>
            </a:r>
            <a:br>
              <a:rPr kumimoji="1" lang="en-US" sz="1400" i="1">
                <a:latin typeface="Arial" charset="0"/>
              </a:rPr>
            </a:br>
            <a:r>
              <a:rPr kumimoji="1" lang="en-US" sz="1400" i="1">
                <a:latin typeface="Arial" charset="0"/>
              </a:rPr>
              <a:t>customers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7338E-464D-4697-92EA-D61E9D970BF9}" type="datetime1">
              <a:rPr lang="en-US"/>
              <a:pPr/>
              <a:t>4/2/2007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Rodney's Video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D9A32-4E9E-405F-AF18-B4B90B75A888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/>
              <a:t>Product Definition</a:t>
            </a:r>
          </a:p>
        </p:txBody>
      </p:sp>
      <p:sp>
        <p:nvSpPr>
          <p:cNvPr id="6147" name="Rectangle 3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Describe product/service being marketed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876A-0D42-4437-BA8C-825D47303B62}" type="datetime1">
              <a:rPr lang="en-US"/>
              <a:pPr/>
              <a:t>4/2/2007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Rodney's Video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9BBFD-229F-4CC8-AECF-F5E7DB2B3F28}" type="slidenum">
              <a:rPr lang="en-US"/>
              <a:pPr/>
              <a:t>4</a:t>
            </a:fld>
            <a:endParaRPr 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Product Types/Revenue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258C9-5919-431B-A678-19BA98CCA625}" type="datetime1">
              <a:rPr lang="en-US"/>
              <a:pPr/>
              <a:t>4/2/2007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Rodney's Video</a:t>
            </a:r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3744-E8CF-429E-8722-BA8D597C49D2}" type="slidenum">
              <a:rPr lang="en-US"/>
              <a:pPr/>
              <a:t>5</a:t>
            </a:fld>
            <a:endParaRPr lang="en-US"/>
          </a:p>
        </p:txBody>
      </p:sp>
      <p:sp>
        <p:nvSpPr>
          <p:cNvPr id="7170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/>
              <a:t>Competition</a:t>
            </a:r>
          </a:p>
        </p:txBody>
      </p:sp>
      <p:sp>
        <p:nvSpPr>
          <p:cNvPr id="7171" name="Rectangle 3"/>
          <p:cNvSpPr>
            <a:spLocks noChangeArrowheads="1"/>
          </p:cNvSpPr>
          <p:nvPr>
            <p:ph type="body" sz="half" idx="1"/>
          </p:nvPr>
        </p:nvSpPr>
        <p:spPr>
          <a:xfrm>
            <a:off x="457200" y="1600200"/>
            <a:ext cx="4033838" cy="4530725"/>
          </a:xfrm>
          <a:noFill/>
          <a:ln/>
        </p:spPr>
        <p:txBody>
          <a:bodyPr lIns="92075" tIns="46038" rIns="0" bIns="46038"/>
          <a:lstStyle/>
          <a:p>
            <a:pPr marL="287338" indent="-287338"/>
            <a:r>
              <a:rPr lang="en-US" sz="2800"/>
              <a:t>The competitive landscape</a:t>
            </a:r>
          </a:p>
          <a:p>
            <a:pPr marL="627063" lvl="1" indent="-225425"/>
            <a:r>
              <a:rPr lang="en-US" sz="2400"/>
              <a:t>Provide an overview of product competitors, their strengths and weaknesses</a:t>
            </a:r>
          </a:p>
          <a:p>
            <a:pPr marL="627063" lvl="1" indent="-225425"/>
            <a:r>
              <a:rPr lang="en-US" sz="2400"/>
              <a:t>Position each competitor’s product against new product</a:t>
            </a:r>
          </a:p>
        </p:txBody>
      </p:sp>
      <p:grpSp>
        <p:nvGrpSpPr>
          <p:cNvPr id="7201" name="Group 33"/>
          <p:cNvGrpSpPr>
            <a:grpSpLocks/>
          </p:cNvGrpSpPr>
          <p:nvPr/>
        </p:nvGrpSpPr>
        <p:grpSpPr bwMode="auto">
          <a:xfrm>
            <a:off x="5276850" y="1981200"/>
            <a:ext cx="3638550" cy="3565525"/>
            <a:chOff x="3324" y="1248"/>
            <a:chExt cx="2292" cy="2246"/>
          </a:xfrm>
        </p:grpSpPr>
        <p:sp>
          <p:nvSpPr>
            <p:cNvPr id="7182" name="Oval 14"/>
            <p:cNvSpPr>
              <a:spLocks noChangeAspect="1" noChangeArrowheads="1"/>
            </p:cNvSpPr>
            <p:nvPr/>
          </p:nvSpPr>
          <p:spPr bwMode="auto">
            <a:xfrm>
              <a:off x="4120" y="1862"/>
              <a:ext cx="406" cy="40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76078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pPr algn="ctr"/>
              <a:r>
                <a:rPr kumimoji="1" lang="en-US" sz="2000">
                  <a:latin typeface="Arial" charset="0"/>
                </a:rPr>
                <a:t>A</a:t>
              </a:r>
              <a:endParaRPr kumimoji="1" lang="en-US" sz="1000">
                <a:latin typeface="Arial" charset="0"/>
              </a:endParaRPr>
            </a:p>
          </p:txBody>
        </p:sp>
        <p:sp>
          <p:nvSpPr>
            <p:cNvPr id="7183" name="Oval 15"/>
            <p:cNvSpPr>
              <a:spLocks noChangeAspect="1" noChangeArrowheads="1"/>
            </p:cNvSpPr>
            <p:nvPr/>
          </p:nvSpPr>
          <p:spPr bwMode="auto">
            <a:xfrm>
              <a:off x="4831" y="1862"/>
              <a:ext cx="304" cy="305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6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pPr algn="ctr"/>
              <a:r>
                <a:rPr kumimoji="1" lang="en-US" sz="2000">
                  <a:latin typeface="Arial" charset="0"/>
                </a:rPr>
                <a:t>B</a:t>
              </a:r>
            </a:p>
          </p:txBody>
        </p:sp>
        <p:sp>
          <p:nvSpPr>
            <p:cNvPr id="7184" name="Oval 16"/>
            <p:cNvSpPr>
              <a:spLocks noChangeAspect="1" noChangeArrowheads="1"/>
            </p:cNvSpPr>
            <p:nvPr/>
          </p:nvSpPr>
          <p:spPr bwMode="auto">
            <a:xfrm>
              <a:off x="4018" y="2742"/>
              <a:ext cx="257" cy="25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pPr algn="ctr"/>
              <a:r>
                <a:rPr kumimoji="1" lang="en-US" sz="2000">
                  <a:latin typeface="Arial" charset="0"/>
                </a:rPr>
                <a:t>C</a:t>
              </a:r>
            </a:p>
          </p:txBody>
        </p:sp>
        <p:sp>
          <p:nvSpPr>
            <p:cNvPr id="7185" name="Oval 17"/>
            <p:cNvSpPr>
              <a:spLocks noChangeAspect="1" noChangeArrowheads="1"/>
            </p:cNvSpPr>
            <p:nvPr/>
          </p:nvSpPr>
          <p:spPr bwMode="auto">
            <a:xfrm>
              <a:off x="4390" y="2573"/>
              <a:ext cx="342" cy="34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6078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pPr algn="ctr"/>
              <a:r>
                <a:rPr kumimoji="1" lang="en-US" sz="2000">
                  <a:latin typeface="Arial" charset="0"/>
                </a:rPr>
                <a:t>D</a:t>
              </a:r>
            </a:p>
          </p:txBody>
        </p:sp>
        <p:sp>
          <p:nvSpPr>
            <p:cNvPr id="7186" name="Freeform 18"/>
            <p:cNvSpPr>
              <a:spLocks noChangeAspect="1"/>
            </p:cNvSpPr>
            <p:nvPr/>
          </p:nvSpPr>
          <p:spPr bwMode="auto">
            <a:xfrm>
              <a:off x="3711" y="1248"/>
              <a:ext cx="1905" cy="19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976"/>
                </a:cxn>
                <a:cxn ang="0">
                  <a:pos x="2976" y="2976"/>
                </a:cxn>
              </a:cxnLst>
              <a:rect l="0" t="0" r="r" b="b"/>
              <a:pathLst>
                <a:path w="2976" h="2976">
                  <a:moveTo>
                    <a:pt x="0" y="0"/>
                  </a:moveTo>
                  <a:lnTo>
                    <a:pt x="0" y="2976"/>
                  </a:lnTo>
                  <a:lnTo>
                    <a:pt x="2976" y="2976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tIns="137160" anchor="ctr"/>
            <a:lstStyle/>
            <a:p>
              <a:endParaRPr lang="en-US"/>
            </a:p>
          </p:txBody>
        </p:sp>
        <p:sp>
          <p:nvSpPr>
            <p:cNvPr id="7187" name="AutoShape 19"/>
            <p:cNvSpPr>
              <a:spLocks noChangeAspect="1" noChangeArrowheads="1"/>
            </p:cNvSpPr>
            <p:nvPr/>
          </p:nvSpPr>
          <p:spPr bwMode="auto">
            <a:xfrm>
              <a:off x="4166" y="3180"/>
              <a:ext cx="958" cy="314"/>
            </a:xfrm>
            <a:prstGeom prst="rightArrow">
              <a:avLst>
                <a:gd name="adj1" fmla="val 50000"/>
                <a:gd name="adj2" fmla="val 762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/>
              <a:r>
                <a:rPr kumimoji="1" lang="en-US" sz="1600" b="1">
                  <a:latin typeface="Arial" charset="0"/>
                </a:rPr>
                <a:t>Performance</a:t>
              </a:r>
            </a:p>
          </p:txBody>
        </p:sp>
        <p:sp>
          <p:nvSpPr>
            <p:cNvPr id="7188" name="AutoShape 20"/>
            <p:cNvSpPr>
              <a:spLocks noChangeAspect="1" noChangeArrowheads="1"/>
            </p:cNvSpPr>
            <p:nvPr/>
          </p:nvSpPr>
          <p:spPr bwMode="auto">
            <a:xfrm rot="5400000" flipH="1" flipV="1">
              <a:off x="3078" y="2052"/>
              <a:ext cx="788" cy="295"/>
            </a:xfrm>
            <a:prstGeom prst="rightArrow">
              <a:avLst>
                <a:gd name="adj1" fmla="val 50000"/>
                <a:gd name="adj2" fmla="val 6678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/>
              <a:r>
                <a:rPr kumimoji="1" lang="en-US" sz="1600" b="1">
                  <a:latin typeface="Arial" charset="0"/>
                </a:rPr>
                <a:t>Price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D6C17-D09D-4CC9-B52D-A307BA58E486}" type="datetime1">
              <a:rPr lang="en-US"/>
              <a:pPr/>
              <a:t>4/2/2007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Rodney's Video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D1FCE-1D0D-4280-A4B2-E8B13A44418E}" type="slidenum">
              <a:rPr lang="en-US"/>
              <a:pPr/>
              <a:t>6</a:t>
            </a:fld>
            <a:endParaRPr lang="en-US"/>
          </a:p>
        </p:txBody>
      </p:sp>
      <p:sp>
        <p:nvSpPr>
          <p:cNvPr id="8194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/>
              <a:t>Positioning</a:t>
            </a:r>
          </a:p>
        </p:txBody>
      </p:sp>
      <p:sp>
        <p:nvSpPr>
          <p:cNvPr id="8195" name="Rectangle 3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Positioning of product or service</a:t>
            </a:r>
          </a:p>
          <a:p>
            <a:pPr lvl="1"/>
            <a:r>
              <a:rPr lang="en-US"/>
              <a:t>Statement that distinctly defines the product in its market and against its competition over time</a:t>
            </a:r>
          </a:p>
          <a:p>
            <a:r>
              <a:rPr lang="en-US"/>
              <a:t>Consumer promise</a:t>
            </a:r>
          </a:p>
          <a:p>
            <a:pPr lvl="1"/>
            <a:r>
              <a:rPr lang="en-US"/>
              <a:t>Statement summarizing the benefit of the product or service to the consumer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B69D-44A6-44A5-87BA-E3C1C87FAA96}" type="datetime1">
              <a:rPr lang="en-US"/>
              <a:pPr/>
              <a:t>4/2/2007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Rodney's Video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B7531-E794-4FCE-B610-0AF2E1EE0001}" type="slidenum">
              <a:rPr lang="en-US"/>
              <a:pPr/>
              <a:t>7</a:t>
            </a:fld>
            <a:endParaRPr lang="en-US"/>
          </a:p>
        </p:txBody>
      </p:sp>
      <p:sp>
        <p:nvSpPr>
          <p:cNvPr id="9218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/>
              <a:t>Communication Strategies</a:t>
            </a:r>
          </a:p>
        </p:txBody>
      </p:sp>
      <p:sp>
        <p:nvSpPr>
          <p:cNvPr id="9219" name="Rectangle 3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Messaging by audience</a:t>
            </a:r>
          </a:p>
          <a:p>
            <a:r>
              <a:rPr lang="en-US"/>
              <a:t>Target consumer demographics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B00A-37F3-43EB-B32D-2EDECF1AE63A}" type="datetime1">
              <a:rPr lang="en-US"/>
              <a:pPr/>
              <a:t>4/2/2007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Rodney's Video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4AFD-57BC-4157-A6E9-5FD7024A48EF}" type="slidenum">
              <a:rPr lang="en-US"/>
              <a:pPr/>
              <a:t>8</a:t>
            </a:fld>
            <a:endParaRPr lang="en-US"/>
          </a:p>
        </p:txBody>
      </p:sp>
      <p:sp>
        <p:nvSpPr>
          <p:cNvPr id="10242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/>
              <a:t>Packaging &amp; Fulfillment</a:t>
            </a:r>
          </a:p>
        </p:txBody>
      </p:sp>
      <p:sp>
        <p:nvSpPr>
          <p:cNvPr id="10243" name="Rectangle 3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Product packaging</a:t>
            </a:r>
          </a:p>
          <a:p>
            <a:pPr lvl="1"/>
            <a:r>
              <a:rPr lang="en-US"/>
              <a:t>Discuss form-factor, pricing, look, strategy</a:t>
            </a:r>
          </a:p>
          <a:p>
            <a:pPr lvl="1"/>
            <a:r>
              <a:rPr lang="en-US"/>
              <a:t>Discuss fulfillment issues for items not shipped directly with product</a:t>
            </a:r>
          </a:p>
          <a:p>
            <a:r>
              <a:rPr lang="en-US"/>
              <a:t>COGs </a:t>
            </a:r>
          </a:p>
          <a:p>
            <a:pPr lvl="1"/>
            <a:r>
              <a:rPr lang="en-US"/>
              <a:t>Summarize Cost of Goods and high-level Bill of Materials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83E20-7186-454F-8B5B-F52619C8B80B}" type="datetime1">
              <a:rPr lang="en-US"/>
              <a:pPr/>
              <a:t>4/2/2007</a:t>
            </a:fld>
            <a:endParaRPr lang="en-US"/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Rodney's Video</a:t>
            </a:r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49E0-FE1A-48C4-AE54-094392A2D7E1}" type="slidenum">
              <a:rPr lang="en-US"/>
              <a:pPr/>
              <a:t>9</a:t>
            </a:fld>
            <a:endParaRPr lang="en-US"/>
          </a:p>
        </p:txBody>
      </p:sp>
      <p:sp>
        <p:nvSpPr>
          <p:cNvPr id="11266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/>
              <a:t>Launch Strategies</a:t>
            </a:r>
          </a:p>
        </p:txBody>
      </p:sp>
      <p:sp>
        <p:nvSpPr>
          <p:cNvPr id="11267" name="Rectangle 3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Launch plan</a:t>
            </a:r>
          </a:p>
          <a:p>
            <a:pPr lvl="1"/>
            <a:r>
              <a:rPr lang="en-US"/>
              <a:t>If product is being announced</a:t>
            </a:r>
          </a:p>
          <a:p>
            <a:r>
              <a:rPr lang="en-US"/>
              <a:t>Promotion budget</a:t>
            </a:r>
          </a:p>
          <a:p>
            <a:pPr lvl="1"/>
            <a:r>
              <a:rPr lang="en-US"/>
              <a:t>Supply back up material with detailed budget information for review</a:t>
            </a:r>
          </a:p>
        </p:txBody>
      </p:sp>
      <p:grpSp>
        <p:nvGrpSpPr>
          <p:cNvPr id="11288" name="Group 24"/>
          <p:cNvGrpSpPr>
            <a:grpSpLocks/>
          </p:cNvGrpSpPr>
          <p:nvPr/>
        </p:nvGrpSpPr>
        <p:grpSpPr bwMode="auto">
          <a:xfrm>
            <a:off x="1676400" y="4724400"/>
            <a:ext cx="6477000" cy="1574800"/>
            <a:chOff x="1056" y="2976"/>
            <a:chExt cx="4080" cy="992"/>
          </a:xfrm>
        </p:grpSpPr>
        <p:sp>
          <p:nvSpPr>
            <p:cNvPr id="11282" name="AutoShape 18"/>
            <p:cNvSpPr>
              <a:spLocks noChangeArrowheads="1"/>
            </p:cNvSpPr>
            <p:nvPr/>
          </p:nvSpPr>
          <p:spPr bwMode="auto">
            <a:xfrm>
              <a:off x="1152" y="2976"/>
              <a:ext cx="1536" cy="96"/>
            </a:xfrm>
            <a:prstGeom prst="flowChartProcess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/>
              <a:r>
                <a:rPr kumimoji="1" lang="en-US" sz="1400" b="1">
                  <a:latin typeface="Arial" charset="0"/>
                </a:rPr>
                <a:t>Phase 1</a:t>
              </a:r>
              <a:endParaRPr kumimoji="1" lang="en-US" sz="1000" b="1">
                <a:latin typeface="Arial" charset="0"/>
              </a:endParaRPr>
            </a:p>
          </p:txBody>
        </p:sp>
        <p:sp>
          <p:nvSpPr>
            <p:cNvPr id="11283" name="AutoShape 19"/>
            <p:cNvSpPr>
              <a:spLocks noChangeArrowheads="1"/>
            </p:cNvSpPr>
            <p:nvPr/>
          </p:nvSpPr>
          <p:spPr bwMode="auto">
            <a:xfrm>
              <a:off x="2688" y="3168"/>
              <a:ext cx="1200" cy="96"/>
            </a:xfrm>
            <a:prstGeom prst="flowChartProcess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/>
              <a:r>
                <a:rPr kumimoji="1" lang="en-US" sz="1400" b="1">
                  <a:latin typeface="Arial" charset="0"/>
                </a:rPr>
                <a:t>Phase 2</a:t>
              </a:r>
            </a:p>
          </p:txBody>
        </p:sp>
        <p:sp>
          <p:nvSpPr>
            <p:cNvPr id="11284" name="AutoShape 20"/>
            <p:cNvSpPr>
              <a:spLocks noChangeArrowheads="1"/>
            </p:cNvSpPr>
            <p:nvPr/>
          </p:nvSpPr>
          <p:spPr bwMode="auto">
            <a:xfrm>
              <a:off x="3888" y="3360"/>
              <a:ext cx="1056" cy="96"/>
            </a:xfrm>
            <a:prstGeom prst="flowChartProcess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/>
              <a:r>
                <a:rPr kumimoji="1" lang="en-US" sz="1400" b="1">
                  <a:latin typeface="Arial" charset="0"/>
                </a:rPr>
                <a:t>Phase 3</a:t>
              </a:r>
            </a:p>
          </p:txBody>
        </p:sp>
        <p:grpSp>
          <p:nvGrpSpPr>
            <p:cNvPr id="11287" name="Group 23"/>
            <p:cNvGrpSpPr>
              <a:grpSpLocks/>
            </p:cNvGrpSpPr>
            <p:nvPr/>
          </p:nvGrpSpPr>
          <p:grpSpPr bwMode="auto">
            <a:xfrm>
              <a:off x="1056" y="3552"/>
              <a:ext cx="4080" cy="416"/>
              <a:chOff x="1056" y="3552"/>
              <a:chExt cx="4080" cy="416"/>
            </a:xfrm>
          </p:grpSpPr>
          <p:sp>
            <p:nvSpPr>
              <p:cNvPr id="11270" name="AutoShape 6"/>
              <p:cNvSpPr>
                <a:spLocks noChangeArrowheads="1"/>
              </p:cNvSpPr>
              <p:nvPr/>
            </p:nvSpPr>
            <p:spPr bwMode="auto">
              <a:xfrm>
                <a:off x="1104" y="3552"/>
                <a:ext cx="4032" cy="306"/>
              </a:xfrm>
              <a:prstGeom prst="rightArrow">
                <a:avLst>
                  <a:gd name="adj1" fmla="val 36602"/>
                  <a:gd name="adj2" fmla="val 54170"/>
                </a:avLst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>
                <a:prstShdw prst="shdw17" dist="17961" dir="2700000">
                  <a:schemeClr val="accent1">
                    <a:gamma/>
                    <a:shade val="60000"/>
                    <a:invGamma/>
                  </a:schemeClr>
                </a:prstShdw>
              </a:effectLst>
            </p:spPr>
            <p:txBody>
              <a:bodyPr wrap="none" anchor="ctr"/>
              <a:lstStyle/>
              <a:p>
                <a:pPr algn="ctr"/>
                <a:endParaRPr kumimoji="1" lang="en-US" sz="1000">
                  <a:latin typeface="Times New Roman" pitchFamily="18" charset="0"/>
                </a:endParaRPr>
              </a:p>
            </p:txBody>
          </p:sp>
          <p:sp>
            <p:nvSpPr>
              <p:cNvPr id="11271" name="Text Box 7"/>
              <p:cNvSpPr txBox="1">
                <a:spLocks noChangeArrowheads="1"/>
              </p:cNvSpPr>
              <p:nvPr/>
            </p:nvSpPr>
            <p:spPr bwMode="auto">
              <a:xfrm>
                <a:off x="1056" y="3776"/>
                <a:ext cx="30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>
                    <a:latin typeface="Arial" charset="0"/>
                  </a:rPr>
                  <a:t>Jan</a:t>
                </a:r>
              </a:p>
            </p:txBody>
          </p:sp>
          <p:sp>
            <p:nvSpPr>
              <p:cNvPr id="11272" name="Text Box 8"/>
              <p:cNvSpPr txBox="1">
                <a:spLocks noChangeArrowheads="1"/>
              </p:cNvSpPr>
              <p:nvPr/>
            </p:nvSpPr>
            <p:spPr bwMode="auto">
              <a:xfrm>
                <a:off x="1372" y="3776"/>
                <a:ext cx="31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>
                    <a:latin typeface="Arial" charset="0"/>
                  </a:rPr>
                  <a:t>Feb</a:t>
                </a:r>
              </a:p>
            </p:txBody>
          </p:sp>
          <p:sp>
            <p:nvSpPr>
              <p:cNvPr id="11273" name="Text Box 9"/>
              <p:cNvSpPr txBox="1">
                <a:spLocks noChangeArrowheads="1"/>
              </p:cNvSpPr>
              <p:nvPr/>
            </p:nvSpPr>
            <p:spPr bwMode="auto">
              <a:xfrm>
                <a:off x="1695" y="3776"/>
                <a:ext cx="315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>
                    <a:latin typeface="Arial" charset="0"/>
                  </a:rPr>
                  <a:t>Mar</a:t>
                </a:r>
              </a:p>
            </p:txBody>
          </p:sp>
          <p:sp>
            <p:nvSpPr>
              <p:cNvPr id="11274" name="Text Box 10"/>
              <p:cNvSpPr txBox="1">
                <a:spLocks noChangeArrowheads="1"/>
              </p:cNvSpPr>
              <p:nvPr/>
            </p:nvSpPr>
            <p:spPr bwMode="auto">
              <a:xfrm>
                <a:off x="2019" y="3776"/>
                <a:ext cx="309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>
                    <a:latin typeface="Arial" charset="0"/>
                  </a:rPr>
                  <a:t>Apr</a:t>
                </a:r>
              </a:p>
            </p:txBody>
          </p:sp>
          <p:sp>
            <p:nvSpPr>
              <p:cNvPr id="11275" name="Text Box 11"/>
              <p:cNvSpPr txBox="1">
                <a:spLocks noChangeArrowheads="1"/>
              </p:cNvSpPr>
              <p:nvPr/>
            </p:nvSpPr>
            <p:spPr bwMode="auto">
              <a:xfrm>
                <a:off x="2337" y="3776"/>
                <a:ext cx="333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>
                    <a:latin typeface="Arial" charset="0"/>
                  </a:rPr>
                  <a:t>May</a:t>
                </a:r>
              </a:p>
            </p:txBody>
          </p:sp>
          <p:sp>
            <p:nvSpPr>
              <p:cNvPr id="11276" name="Text Box 12"/>
              <p:cNvSpPr txBox="1">
                <a:spLocks noChangeArrowheads="1"/>
              </p:cNvSpPr>
              <p:nvPr/>
            </p:nvSpPr>
            <p:spPr bwMode="auto">
              <a:xfrm>
                <a:off x="2679" y="3776"/>
                <a:ext cx="31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>
                    <a:latin typeface="Arial" charset="0"/>
                  </a:rPr>
                  <a:t>Jun</a:t>
                </a:r>
              </a:p>
            </p:txBody>
          </p:sp>
          <p:sp>
            <p:nvSpPr>
              <p:cNvPr id="11277" name="Text Box 13"/>
              <p:cNvSpPr txBox="1">
                <a:spLocks noChangeArrowheads="1"/>
              </p:cNvSpPr>
              <p:nvPr/>
            </p:nvSpPr>
            <p:spPr bwMode="auto">
              <a:xfrm>
                <a:off x="3001" y="3776"/>
                <a:ext cx="339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>
                    <a:latin typeface="Arial" charset="0"/>
                  </a:rPr>
                  <a:t>July</a:t>
                </a:r>
              </a:p>
            </p:txBody>
          </p:sp>
          <p:sp>
            <p:nvSpPr>
              <p:cNvPr id="11278" name="Text Box 14"/>
              <p:cNvSpPr txBox="1">
                <a:spLocks noChangeArrowheads="1"/>
              </p:cNvSpPr>
              <p:nvPr/>
            </p:nvSpPr>
            <p:spPr bwMode="auto">
              <a:xfrm>
                <a:off x="3691" y="3776"/>
                <a:ext cx="32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>
                    <a:latin typeface="Arial" charset="0"/>
                  </a:rPr>
                  <a:t>Sep</a:t>
                </a:r>
              </a:p>
            </p:txBody>
          </p:sp>
          <p:sp>
            <p:nvSpPr>
              <p:cNvPr id="11279" name="Text Box 15"/>
              <p:cNvSpPr txBox="1">
                <a:spLocks noChangeArrowheads="1"/>
              </p:cNvSpPr>
              <p:nvPr/>
            </p:nvSpPr>
            <p:spPr bwMode="auto">
              <a:xfrm>
                <a:off x="4021" y="3776"/>
                <a:ext cx="30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>
                    <a:latin typeface="Arial" charset="0"/>
                  </a:rPr>
                  <a:t>Oct</a:t>
                </a:r>
              </a:p>
            </p:txBody>
          </p:sp>
          <p:sp>
            <p:nvSpPr>
              <p:cNvPr id="11280" name="Text Box 16"/>
              <p:cNvSpPr txBox="1">
                <a:spLocks noChangeArrowheads="1"/>
              </p:cNvSpPr>
              <p:nvPr/>
            </p:nvSpPr>
            <p:spPr bwMode="auto">
              <a:xfrm>
                <a:off x="4332" y="3776"/>
                <a:ext cx="32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>
                    <a:latin typeface="Arial" charset="0"/>
                  </a:rPr>
                  <a:t>Nov</a:t>
                </a:r>
              </a:p>
            </p:txBody>
          </p:sp>
          <p:sp>
            <p:nvSpPr>
              <p:cNvPr id="11281" name="Text Box 17"/>
              <p:cNvSpPr txBox="1">
                <a:spLocks noChangeArrowheads="1"/>
              </p:cNvSpPr>
              <p:nvPr/>
            </p:nvSpPr>
            <p:spPr bwMode="auto">
              <a:xfrm>
                <a:off x="4668" y="3776"/>
                <a:ext cx="32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>
                    <a:latin typeface="Arial" charset="0"/>
                  </a:rPr>
                  <a:t>Dec</a:t>
                </a:r>
              </a:p>
            </p:txBody>
          </p:sp>
          <p:sp>
            <p:nvSpPr>
              <p:cNvPr id="11286" name="Text Box 22"/>
              <p:cNvSpPr txBox="1">
                <a:spLocks noChangeArrowheads="1"/>
              </p:cNvSpPr>
              <p:nvPr/>
            </p:nvSpPr>
            <p:spPr bwMode="auto">
              <a:xfrm>
                <a:off x="3349" y="3776"/>
                <a:ext cx="333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 b="1">
                    <a:latin typeface="Arial" charset="0"/>
                  </a:rPr>
                  <a:t>Aug</a:t>
                </a: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Satellite Dish">
  <a:themeElements>
    <a:clrScheme name="Satellite Dish 4">
      <a:dk1>
        <a:srgbClr val="666A5C"/>
      </a:dk1>
      <a:lt1>
        <a:srgbClr val="FFFFFF"/>
      </a:lt1>
      <a:dk2>
        <a:srgbClr val="757868"/>
      </a:dk2>
      <a:lt2>
        <a:srgbClr val="C4C3AA"/>
      </a:lt2>
      <a:accent1>
        <a:srgbClr val="9AC2C0"/>
      </a:accent1>
      <a:accent2>
        <a:srgbClr val="4D4F45"/>
      </a:accent2>
      <a:accent3>
        <a:srgbClr val="BDBEB9"/>
      </a:accent3>
      <a:accent4>
        <a:srgbClr val="DADADA"/>
      </a:accent4>
      <a:accent5>
        <a:srgbClr val="CADDDC"/>
      </a:accent5>
      <a:accent6>
        <a:srgbClr val="45473E"/>
      </a:accent6>
      <a:hlink>
        <a:srgbClr val="009999"/>
      </a:hlink>
      <a:folHlink>
        <a:srgbClr val="BFCB4F"/>
      </a:folHlink>
    </a:clrScheme>
    <a:fontScheme name="Satellite Dish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atellite Dish 1">
        <a:dk1>
          <a:srgbClr val="660000"/>
        </a:dk1>
        <a:lt1>
          <a:srgbClr val="FFFFFF"/>
        </a:lt1>
        <a:dk2>
          <a:srgbClr val="A80000"/>
        </a:dk2>
        <a:lt2>
          <a:srgbClr val="FFFF99"/>
        </a:lt2>
        <a:accent1>
          <a:srgbClr val="FF6600"/>
        </a:accent1>
        <a:accent2>
          <a:srgbClr val="6A0000"/>
        </a:accent2>
        <a:accent3>
          <a:srgbClr val="D1AAAA"/>
        </a:accent3>
        <a:accent4>
          <a:srgbClr val="DADADA"/>
        </a:accent4>
        <a:accent5>
          <a:srgbClr val="FFB8AA"/>
        </a:accent5>
        <a:accent6>
          <a:srgbClr val="5F00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2">
        <a:dk1>
          <a:srgbClr val="6A4700"/>
        </a:dk1>
        <a:lt1>
          <a:srgbClr val="FFFFFF"/>
        </a:lt1>
        <a:dk2>
          <a:srgbClr val="522900"/>
        </a:dk2>
        <a:lt2>
          <a:srgbClr val="FFFF99"/>
        </a:lt2>
        <a:accent1>
          <a:srgbClr val="CC9900"/>
        </a:accent1>
        <a:accent2>
          <a:srgbClr val="9C7300"/>
        </a:accent2>
        <a:accent3>
          <a:srgbClr val="B3ACAA"/>
        </a:accent3>
        <a:accent4>
          <a:srgbClr val="DADADA"/>
        </a:accent4>
        <a:accent5>
          <a:srgbClr val="E2CAAA"/>
        </a:accent5>
        <a:accent6>
          <a:srgbClr val="8D6800"/>
        </a:accent6>
        <a:hlink>
          <a:srgbClr val="FF99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3">
        <a:dk1>
          <a:srgbClr val="495630"/>
        </a:dk1>
        <a:lt1>
          <a:srgbClr val="FFFFCC"/>
        </a:lt1>
        <a:dk2>
          <a:srgbClr val="2D361C"/>
        </a:dk2>
        <a:lt2>
          <a:srgbClr val="BAD38D"/>
        </a:lt2>
        <a:accent1>
          <a:srgbClr val="68803E"/>
        </a:accent1>
        <a:accent2>
          <a:srgbClr val="556636"/>
        </a:accent2>
        <a:accent3>
          <a:srgbClr val="ADAEAB"/>
        </a:accent3>
        <a:accent4>
          <a:srgbClr val="DADAAE"/>
        </a:accent4>
        <a:accent5>
          <a:srgbClr val="B9C0AF"/>
        </a:accent5>
        <a:accent6>
          <a:srgbClr val="4C5C30"/>
        </a:accent6>
        <a:hlink>
          <a:srgbClr val="339933"/>
        </a:hlink>
        <a:folHlink>
          <a:srgbClr val="D9D4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4">
        <a:dk1>
          <a:srgbClr val="666A5C"/>
        </a:dk1>
        <a:lt1>
          <a:srgbClr val="FFFFFF"/>
        </a:lt1>
        <a:dk2>
          <a:srgbClr val="757868"/>
        </a:dk2>
        <a:lt2>
          <a:srgbClr val="C4C3AA"/>
        </a:lt2>
        <a:accent1>
          <a:srgbClr val="9AC2C0"/>
        </a:accent1>
        <a:accent2>
          <a:srgbClr val="4D4F45"/>
        </a:accent2>
        <a:accent3>
          <a:srgbClr val="BDBEB9"/>
        </a:accent3>
        <a:accent4>
          <a:srgbClr val="DADADA"/>
        </a:accent4>
        <a:accent5>
          <a:srgbClr val="CADDDC"/>
        </a:accent5>
        <a:accent6>
          <a:srgbClr val="45473E"/>
        </a:accent6>
        <a:hlink>
          <a:srgbClr val="009999"/>
        </a:hlink>
        <a:folHlink>
          <a:srgbClr val="BFCB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5">
        <a:dk1>
          <a:srgbClr val="006664"/>
        </a:dk1>
        <a:lt1>
          <a:srgbClr val="FFFFFF"/>
        </a:lt1>
        <a:dk2>
          <a:srgbClr val="00908D"/>
        </a:dk2>
        <a:lt2>
          <a:srgbClr val="ADE5CD"/>
        </a:lt2>
        <a:accent1>
          <a:srgbClr val="00CCFF"/>
        </a:accent1>
        <a:accent2>
          <a:srgbClr val="006666"/>
        </a:accent2>
        <a:accent3>
          <a:srgbClr val="AAC6C5"/>
        </a:accent3>
        <a:accent4>
          <a:srgbClr val="DADADA"/>
        </a:accent4>
        <a:accent5>
          <a:srgbClr val="AAE2FF"/>
        </a:accent5>
        <a:accent6>
          <a:srgbClr val="005C5C"/>
        </a:accent6>
        <a:hlink>
          <a:srgbClr val="6DD8DB"/>
        </a:hlink>
        <a:folHlink>
          <a:srgbClr val="C5E2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6">
        <a:dk1>
          <a:srgbClr val="000000"/>
        </a:dk1>
        <a:lt1>
          <a:srgbClr val="DDDCC5"/>
        </a:lt1>
        <a:dk2>
          <a:srgbClr val="000000"/>
        </a:dk2>
        <a:lt2>
          <a:srgbClr val="B9B695"/>
        </a:lt2>
        <a:accent1>
          <a:srgbClr val="EAEBE9"/>
        </a:accent1>
        <a:accent2>
          <a:srgbClr val="BFBFAB"/>
        </a:accent2>
        <a:accent3>
          <a:srgbClr val="EBEBDF"/>
        </a:accent3>
        <a:accent4>
          <a:srgbClr val="000000"/>
        </a:accent4>
        <a:accent5>
          <a:srgbClr val="F3F3F2"/>
        </a:accent5>
        <a:accent6>
          <a:srgbClr val="ADAD9B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tellite Dish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6699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ADB8CA"/>
        </a:accent5>
        <a:accent6>
          <a:srgbClr val="555555"/>
        </a:accent6>
        <a:hlink>
          <a:srgbClr val="BBE5FF"/>
        </a:hlink>
        <a:folHlink>
          <a:srgbClr val="B6B3E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8">
        <a:dk1>
          <a:srgbClr val="000090"/>
        </a:dk1>
        <a:lt1>
          <a:srgbClr val="EAEAEA"/>
        </a:lt1>
        <a:dk2>
          <a:srgbClr val="3A3AB2"/>
        </a:dk2>
        <a:lt2>
          <a:srgbClr val="CAD4DC"/>
        </a:lt2>
        <a:accent1>
          <a:srgbClr val="3974AF"/>
        </a:accent1>
        <a:accent2>
          <a:srgbClr val="232369"/>
        </a:accent2>
        <a:accent3>
          <a:srgbClr val="AEAED5"/>
        </a:accent3>
        <a:accent4>
          <a:srgbClr val="C8C8C8"/>
        </a:accent4>
        <a:accent5>
          <a:srgbClr val="AEBCD4"/>
        </a:accent5>
        <a:accent6>
          <a:srgbClr val="1F1F5E"/>
        </a:accent6>
        <a:hlink>
          <a:srgbClr val="00CCFF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9">
        <a:dk1>
          <a:srgbClr val="9C9C9C"/>
        </a:dk1>
        <a:lt1>
          <a:srgbClr val="FFFFFF"/>
        </a:lt1>
        <a:dk2>
          <a:srgbClr val="8696CA"/>
        </a:dk2>
        <a:lt2>
          <a:srgbClr val="FFFFFF"/>
        </a:lt2>
        <a:accent1>
          <a:srgbClr val="97D1D5"/>
        </a:accent1>
        <a:accent2>
          <a:srgbClr val="666699"/>
        </a:accent2>
        <a:accent3>
          <a:srgbClr val="C3C9E1"/>
        </a:accent3>
        <a:accent4>
          <a:srgbClr val="DADADA"/>
        </a:accent4>
        <a:accent5>
          <a:srgbClr val="C9E5E7"/>
        </a:accent5>
        <a:accent6>
          <a:srgbClr val="5C5C8A"/>
        </a:accent6>
        <a:hlink>
          <a:srgbClr val="0000FF"/>
        </a:hlink>
        <a:folHlink>
          <a:srgbClr val="00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Satellite Dish</Template>
  <TotalTime>8</TotalTime>
  <Words>497</Words>
  <Application>Microsoft PowerPoint</Application>
  <PresentationFormat>On-screen Show (4:3)</PresentationFormat>
  <Paragraphs>180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Times New Roman</vt:lpstr>
      <vt:lpstr>Arial</vt:lpstr>
      <vt:lpstr>Verdana</vt:lpstr>
      <vt:lpstr>Wingdings</vt:lpstr>
      <vt:lpstr>Satellite Dish</vt:lpstr>
      <vt:lpstr>Rodney's Video Marketing Plan</vt:lpstr>
      <vt:lpstr>Market Summary</vt:lpstr>
      <vt:lpstr>Product Definition</vt:lpstr>
      <vt:lpstr>Product Types/Revenue</vt:lpstr>
      <vt:lpstr>Competition</vt:lpstr>
      <vt:lpstr>Positioning</vt:lpstr>
      <vt:lpstr>Communication Strategies</vt:lpstr>
      <vt:lpstr>Packaging &amp; Fulfillment</vt:lpstr>
      <vt:lpstr>Launch Strategies</vt:lpstr>
      <vt:lpstr>Public Relations</vt:lpstr>
      <vt:lpstr>Advertising</vt:lpstr>
      <vt:lpstr>Other Promotion</vt:lpstr>
      <vt:lpstr>Pricing</vt:lpstr>
      <vt:lpstr>Distribution</vt:lpstr>
      <vt:lpstr>Vertical Markets/Segments</vt:lpstr>
      <vt:lpstr>International</vt:lpstr>
      <vt:lpstr>Success Metrics</vt:lpstr>
      <vt:lpstr>Schedule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 Boss</dc:creator>
  <cp:lastModifiedBy>PCM</cp:lastModifiedBy>
  <cp:revision>4</cp:revision>
  <cp:lastPrinted>1601-01-01T00:00:00Z</cp:lastPrinted>
  <dcterms:created xsi:type="dcterms:W3CDTF">1601-01-01T00:00:00Z</dcterms:created>
  <dcterms:modified xsi:type="dcterms:W3CDTF">2007-04-02T21:19:40Z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</Properties>
</file>