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9038C3AC-3164-472C-9E2F-9C4C291BAF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3A7DAF8-59B6-48C3-86E7-A2C1E8A7B1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86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86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86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86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86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86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86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86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86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87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87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87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87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87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7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87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87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87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7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87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87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8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CE7A8BCC-A9A0-4F8F-AD91-85A4D158AE4D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288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288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26FC5CCB-351A-422D-8353-C1CA5598E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83349-708A-4E97-8FC5-DDDE196F3CFC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D511F-34F8-47C4-AEA8-5078C1EAC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4C186-6702-4E2E-B9BE-413CB642898A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17E2B-1B4F-4C03-B3CA-DA8B18389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CDCA77-B3B9-482D-939E-FD8765A287B7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8DBFC0-23C4-4659-A281-4837B49A0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B23ABD-30C0-41DC-8244-5DCA84CA99BD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57990E-131D-4155-9163-0A86C03C7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C05174-8F4C-4DD5-992A-943EF0478FF5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4B7336-FE18-45B0-B549-13CA3947F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AC65C-6282-461F-B2D7-80C7281EB8B3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F0B23-CC07-45DD-A040-A13332213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4EBBE-53C3-4B0A-8FB3-F9F901DE103E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5218A-C4C2-4D4C-A4F7-817A98CB8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C37B6-930E-4D99-811E-D42FC4641CB6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AB3AD-FDB8-4EC9-898F-1D5BB5654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D4D23-40ED-46A5-89BC-0AD3CAC11061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82ED-CE80-4E49-819A-FD5105AF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651E4-BB00-4DA3-8BEE-0BDC26B3F5D5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3DA6-7919-4996-9B89-F6CCC2CCB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45779-D186-4F3E-AD18-B82DF1F2FB49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B3871-665B-4EBE-B440-7411210C0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77AFF2-0DC1-42BB-9316-E3AFFA7572CC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945BC-DAF7-4F79-B749-55CA3A253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05015-66BF-46B7-BEF8-DF96627847DA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7DB93-9F2A-4CC6-9C10-3E2D3E400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76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76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76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6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76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76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76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76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76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76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77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77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77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77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7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77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77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77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7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77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77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7E45201-4A91-4931-AA95-B5F696041785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277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277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D8CA6E-F6AD-4F99-8913-3910ED3C52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7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5BA67E78-8028-40DA-89AB-D5961BBD94C4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CD52087-30B1-44E8-BA8B-8479A647200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Rodney's Video Marketing Plan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Rodney Larson, 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88E3-A082-4155-9605-7026F564850C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6BE-732D-446F-881D-BE60E69336D5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Public Relations</a:t>
            </a:r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Strategy &amp; execution</a:t>
            </a:r>
          </a:p>
          <a:p>
            <a:pPr lvl="1"/>
            <a:r>
              <a:rPr lang="en-US"/>
              <a:t>PR strategies</a:t>
            </a:r>
          </a:p>
          <a:p>
            <a:pPr lvl="1"/>
            <a:r>
              <a:rPr lang="en-US"/>
              <a:t>PR plan highlights</a:t>
            </a:r>
          </a:p>
          <a:p>
            <a:pPr lvl="1"/>
            <a:r>
              <a:rPr lang="en-US"/>
              <a:t>Have backup PR plan including editorial calendars, speaking engagements, conference schedules,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F1C9-59CA-4FFD-8D82-0CED89E64E8E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1A1A-46FA-48FC-B8BB-C3F6CA1F7BC2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Advertising</a:t>
            </a:r>
          </a:p>
        </p:txBody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Strategy &amp; execution</a:t>
            </a:r>
          </a:p>
          <a:p>
            <a:pPr lvl="1"/>
            <a:r>
              <a:rPr lang="en-US"/>
              <a:t>Overview of strategy</a:t>
            </a:r>
          </a:p>
          <a:p>
            <a:pPr lvl="1"/>
            <a:r>
              <a:rPr lang="en-US"/>
              <a:t>Overview of media &amp; timing</a:t>
            </a:r>
          </a:p>
          <a:p>
            <a:pPr lvl="1"/>
            <a:r>
              <a:rPr lang="en-US"/>
              <a:t>Overview of ad spending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E86B-812A-46F6-B2DE-C8C930D0818E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DD68-980B-49F3-89BF-52263C10290D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Other Promotion</a:t>
            </a:r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Direct marketing</a:t>
            </a:r>
          </a:p>
          <a:p>
            <a:pPr lvl="1"/>
            <a:r>
              <a:rPr lang="en-US" sz="2400"/>
              <a:t>Overview of strategy, vehicles &amp; timing</a:t>
            </a:r>
          </a:p>
          <a:p>
            <a:pPr lvl="1"/>
            <a:r>
              <a:rPr lang="en-US" sz="2400"/>
              <a:t>Overview of response targets, goals &amp; budget</a:t>
            </a:r>
          </a:p>
          <a:p>
            <a:r>
              <a:rPr lang="en-US" sz="2800"/>
              <a:t>Third-party marketing</a:t>
            </a:r>
          </a:p>
          <a:p>
            <a:pPr lvl="1"/>
            <a:r>
              <a:rPr lang="en-US" sz="2400"/>
              <a:t>Co-marketing arrangements with other companies</a:t>
            </a:r>
          </a:p>
          <a:p>
            <a:r>
              <a:rPr lang="en-US" sz="2800"/>
              <a:t>Marketing programs</a:t>
            </a:r>
          </a:p>
          <a:p>
            <a:pPr lvl="1"/>
            <a:r>
              <a:rPr lang="en-US" sz="2400"/>
              <a:t>Other promotional programs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033B-F77B-43AC-AD74-B0111BCE2FB5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7297-4148-4FB0-AB32-B2CA5BAD0870}" type="slidenum">
              <a:rPr lang="en-US"/>
              <a:pPr/>
              <a:t>13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Pricing</a:t>
            </a:r>
          </a:p>
        </p:txBody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Pricing</a:t>
            </a:r>
          </a:p>
          <a:p>
            <a:pPr lvl="1"/>
            <a:r>
              <a:rPr lang="en-US"/>
              <a:t>Summarize specific pricing or pricing strategies</a:t>
            </a:r>
          </a:p>
          <a:p>
            <a:pPr lvl="1"/>
            <a:r>
              <a:rPr lang="en-US"/>
              <a:t>Compare to similar products</a:t>
            </a:r>
          </a:p>
          <a:p>
            <a:r>
              <a:rPr lang="en-US"/>
              <a:t>Policies</a:t>
            </a:r>
          </a:p>
          <a:p>
            <a:pPr lvl="1"/>
            <a:r>
              <a:rPr lang="en-US"/>
              <a:t>Summarize policy relevant to understanding key pricing issues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57B1-1F56-446B-BF3A-9DA42E9A7B8C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B195-AFBF-4797-88E8-E4A3C7EA6E2F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Distribution</a:t>
            </a:r>
          </a:p>
        </p:txBody>
      </p:sp>
      <p:sp>
        <p:nvSpPr>
          <p:cNvPr id="163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Distribution strategy</a:t>
            </a:r>
          </a:p>
          <a:p>
            <a:r>
              <a:rPr lang="en-US"/>
              <a:t>Channels of distribution</a:t>
            </a:r>
          </a:p>
          <a:p>
            <a:pPr lvl="1"/>
            <a:r>
              <a:rPr lang="en-US"/>
              <a:t>Summarize channels of distribution</a:t>
            </a:r>
          </a:p>
          <a:p>
            <a:r>
              <a:rPr lang="en-US"/>
              <a:t>Distribution by channel</a:t>
            </a:r>
          </a:p>
          <a:p>
            <a:pPr lvl="1"/>
            <a:r>
              <a:rPr lang="en-US"/>
              <a:t>Show plan of what percent share of distribution will be contributed by each channel -- a pie chart might be helpful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F90-E66B-4327-A119-330E394ED013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6F31-1CC0-4B02-9ABD-4DACDD4698C6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Vertical Markets/Segments</a:t>
            </a:r>
          </a:p>
        </p:txBody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Vertical market opportunities</a:t>
            </a:r>
          </a:p>
          <a:p>
            <a:pPr lvl="1"/>
            <a:r>
              <a:rPr lang="en-US"/>
              <a:t>Discuss specific market segment opportunities</a:t>
            </a:r>
          </a:p>
          <a:p>
            <a:pPr lvl="1"/>
            <a:r>
              <a:rPr lang="en-US"/>
              <a:t>Address distribution strategies for those markets or segments</a:t>
            </a:r>
          </a:p>
          <a:p>
            <a:pPr lvl="1"/>
            <a:r>
              <a:rPr lang="en-US"/>
              <a:t>Address use of third-party partner role in distribution to vertical markets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1B15-95CF-4FC3-980A-FEB108B45596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B984-45BC-4354-8AD5-C8D8F8A575C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International</a:t>
            </a:r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International 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Address distribution strategies</a:t>
            </a:r>
          </a:p>
          <a:p>
            <a:pPr lvl="1">
              <a:lnSpc>
                <a:spcPct val="90000"/>
              </a:lnSpc>
            </a:pPr>
            <a:r>
              <a:rPr lang="en-US"/>
              <a:t>Discuss issues specific to international distribution</a:t>
            </a:r>
          </a:p>
          <a:p>
            <a:pPr>
              <a:lnSpc>
                <a:spcPct val="90000"/>
              </a:lnSpc>
            </a:pPr>
            <a:r>
              <a:rPr lang="en-US"/>
              <a:t>International pricing strategy</a:t>
            </a:r>
          </a:p>
          <a:p>
            <a:pPr>
              <a:lnSpc>
                <a:spcPct val="90000"/>
              </a:lnSpc>
            </a:pPr>
            <a:r>
              <a:rPr lang="en-US"/>
              <a:t>Localization issues</a:t>
            </a:r>
          </a:p>
          <a:p>
            <a:pPr lvl="1">
              <a:lnSpc>
                <a:spcPct val="90000"/>
              </a:lnSpc>
            </a:pPr>
            <a:r>
              <a:rPr lang="en-US"/>
              <a:t>Highlight requirements for local product variations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A81-4BB3-48A6-ABA7-BE1D37AAE4A9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325-37FE-4B96-8F82-1BB0E13AAC72}" type="slidenum">
              <a:rPr lang="en-US"/>
              <a:pPr/>
              <a:t>17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Success Metrics</a:t>
            </a:r>
          </a:p>
        </p:txBody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First year goals</a:t>
            </a:r>
          </a:p>
          <a:p>
            <a:r>
              <a:rPr lang="en-US"/>
              <a:t>Additional year goals</a:t>
            </a:r>
          </a:p>
          <a:p>
            <a:r>
              <a:rPr lang="en-US"/>
              <a:t>Measures of success/failure</a:t>
            </a:r>
          </a:p>
          <a:p>
            <a:r>
              <a:rPr lang="en-US"/>
              <a:t>Requirements for success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D1D6-D095-4617-933E-81D9811C884B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D1B0-DE2E-48B1-BB27-D5B2B8502A0D}" type="slidenum">
              <a:rPr lang="en-US"/>
              <a:pPr/>
              <a:t>18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Schedule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18-month schedule highlights</a:t>
            </a:r>
          </a:p>
          <a:p>
            <a:r>
              <a:rPr lang="en-US"/>
              <a:t>Timing</a:t>
            </a:r>
          </a:p>
          <a:p>
            <a:pPr lvl="1"/>
            <a:r>
              <a:rPr lang="en-US"/>
              <a:t>Isolate timing dependencies critical to success</a:t>
            </a:r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1828800" y="4038600"/>
            <a:ext cx="6477000" cy="2260600"/>
            <a:chOff x="1152" y="2544"/>
            <a:chExt cx="4080" cy="1424"/>
          </a:xfrm>
        </p:grpSpPr>
        <p:sp>
          <p:nvSpPr>
            <p:cNvPr id="20499" name="AutoShape 19"/>
            <p:cNvSpPr>
              <a:spLocks noChangeArrowheads="1"/>
            </p:cNvSpPr>
            <p:nvPr/>
          </p:nvSpPr>
          <p:spPr bwMode="auto">
            <a:xfrm>
              <a:off x="1200" y="2736"/>
              <a:ext cx="1872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2</a:t>
              </a:r>
              <a:endParaRPr kumimoji="1" lang="en-US" sz="1000" b="1">
                <a:latin typeface="Arial" charset="0"/>
              </a:endParaRPr>
            </a:p>
          </p:txBody>
        </p:sp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>
              <a:off x="3120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3</a:t>
              </a:r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398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4</a:t>
              </a:r>
            </a:p>
          </p:txBody>
        </p:sp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1200" y="2544"/>
              <a:ext cx="864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1</a:t>
              </a:r>
            </a:p>
          </p:txBody>
        </p:sp>
        <p:grpSp>
          <p:nvGrpSpPr>
            <p:cNvPr id="20503" name="Group 23"/>
            <p:cNvGrpSpPr>
              <a:grpSpLocks/>
            </p:cNvGrpSpPr>
            <p:nvPr/>
          </p:nvGrpSpPr>
          <p:grpSpPr bwMode="auto">
            <a:xfrm>
              <a:off x="2928" y="2871"/>
              <a:ext cx="1152" cy="249"/>
              <a:chOff x="2688" y="2871"/>
              <a:chExt cx="1152" cy="249"/>
            </a:xfrm>
          </p:grpSpPr>
          <p:sp>
            <p:nvSpPr>
              <p:cNvPr id="20504" name="Rectangle 24"/>
              <p:cNvSpPr>
                <a:spLocks noChangeArrowheads="1"/>
              </p:cNvSpPr>
              <p:nvPr/>
            </p:nvSpPr>
            <p:spPr bwMode="auto">
              <a:xfrm>
                <a:off x="2688" y="2871"/>
                <a:ext cx="1152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anchor="ctr">
                <a:spAutoFit/>
              </a:bodyPr>
              <a:lstStyle/>
              <a:p>
                <a:pPr algn="ctr"/>
                <a:r>
                  <a:rPr kumimoji="1" lang="en-US" sz="1400" b="1">
                    <a:latin typeface="Arial" charset="0"/>
                  </a:rPr>
                  <a:t>Milestone</a:t>
                </a:r>
                <a:endParaRPr kumimoji="1" lang="en-US" sz="1000" b="1">
                  <a:latin typeface="Arial" charset="0"/>
                </a:endParaRPr>
              </a:p>
            </p:txBody>
          </p:sp>
          <p:sp>
            <p:nvSpPr>
              <p:cNvPr id="20505" name="Rectangle 25"/>
              <p:cNvSpPr>
                <a:spLocks noChangeArrowheads="1"/>
              </p:cNvSpPr>
              <p:nvPr/>
            </p:nvSpPr>
            <p:spPr bwMode="auto">
              <a:xfrm rot="-2700000">
                <a:off x="2767" y="2908"/>
                <a:ext cx="17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tIns="137160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</p:grpSp>
        <p:grpSp>
          <p:nvGrpSpPr>
            <p:cNvPr id="20510" name="Group 30"/>
            <p:cNvGrpSpPr>
              <a:grpSpLocks/>
            </p:cNvGrpSpPr>
            <p:nvPr/>
          </p:nvGrpSpPr>
          <p:grpSpPr bwMode="auto">
            <a:xfrm>
              <a:off x="1152" y="3552"/>
              <a:ext cx="4080" cy="416"/>
              <a:chOff x="1152" y="3552"/>
              <a:chExt cx="4080" cy="416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120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20488" name="Text Box 8"/>
              <p:cNvSpPr txBox="1">
                <a:spLocks noChangeArrowheads="1"/>
              </p:cNvSpPr>
              <p:nvPr/>
            </p:nvSpPr>
            <p:spPr bwMode="auto">
              <a:xfrm>
                <a:off x="1152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Jan</a:t>
                </a:r>
              </a:p>
            </p:txBody>
          </p:sp>
          <p:sp>
            <p:nvSpPr>
              <p:cNvPr id="20489" name="Text Box 9"/>
              <p:cNvSpPr txBox="1">
                <a:spLocks noChangeArrowheads="1"/>
              </p:cNvSpPr>
              <p:nvPr/>
            </p:nvSpPr>
            <p:spPr bwMode="auto">
              <a:xfrm>
                <a:off x="1468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Feb</a:t>
                </a:r>
              </a:p>
            </p:txBody>
          </p:sp>
          <p:sp>
            <p:nvSpPr>
              <p:cNvPr id="20490" name="Text Box 10"/>
              <p:cNvSpPr txBox="1">
                <a:spLocks noChangeArrowheads="1"/>
              </p:cNvSpPr>
              <p:nvPr/>
            </p:nvSpPr>
            <p:spPr bwMode="auto">
              <a:xfrm>
                <a:off x="1791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Mar</a:t>
                </a:r>
              </a:p>
            </p:txBody>
          </p:sp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2115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Apr</a:t>
                </a: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2433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May</a:t>
                </a:r>
              </a:p>
            </p:txBody>
          </p:sp>
          <p:sp>
            <p:nvSpPr>
              <p:cNvPr id="20493" name="Text Box 13"/>
              <p:cNvSpPr txBox="1">
                <a:spLocks noChangeArrowheads="1"/>
              </p:cNvSpPr>
              <p:nvPr/>
            </p:nvSpPr>
            <p:spPr bwMode="auto">
              <a:xfrm>
                <a:off x="2775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Jun</a:t>
                </a:r>
              </a:p>
            </p:txBody>
          </p:sp>
          <p:sp>
            <p:nvSpPr>
              <p:cNvPr id="20494" name="Text Box 14"/>
              <p:cNvSpPr txBox="1">
                <a:spLocks noChangeArrowheads="1"/>
              </p:cNvSpPr>
              <p:nvPr/>
            </p:nvSpPr>
            <p:spPr bwMode="auto">
              <a:xfrm>
                <a:off x="3097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July</a:t>
                </a:r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3787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Sep</a:t>
                </a: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4117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Oct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4428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Nov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4764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Dec</a:t>
                </a: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3445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Aug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8C6A-B895-465C-AD9E-365C8A456219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4EC2-19F4-43AB-A505-DF8C5165B13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Market Summary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457200" y="1600200"/>
            <a:ext cx="8229600" cy="218122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Market: past, present, &amp; future</a:t>
            </a:r>
          </a:p>
          <a:p>
            <a:pPr lvl="1"/>
            <a:r>
              <a:rPr lang="en-US" sz="2400"/>
              <a:t>Review changes in market share, leadership, players, market shifts, costs, pricing, competition</a:t>
            </a:r>
          </a:p>
        </p:txBody>
      </p:sp>
      <p:sp>
        <p:nvSpPr>
          <p:cNvPr id="5195" name="Freeform 75"/>
          <p:cNvSpPr>
            <a:spLocks noChangeAspect="1"/>
          </p:cNvSpPr>
          <p:nvPr/>
        </p:nvSpPr>
        <p:spPr bwMode="auto">
          <a:xfrm>
            <a:off x="3071813" y="3773488"/>
            <a:ext cx="4810125" cy="215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6"/>
              </a:cxn>
              <a:cxn ang="0">
                <a:pos x="3984" y="2016"/>
              </a:cxn>
            </a:cxnLst>
            <a:rect l="0" t="0" r="r" b="b"/>
            <a:pathLst>
              <a:path w="3984" h="2016">
                <a:moveTo>
                  <a:pt x="0" y="0"/>
                </a:moveTo>
                <a:lnTo>
                  <a:pt x="0" y="2016"/>
                </a:lnTo>
                <a:lnTo>
                  <a:pt x="3984" y="2016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Freeform 76"/>
          <p:cNvSpPr>
            <a:spLocks noChangeAspect="1"/>
          </p:cNvSpPr>
          <p:nvPr/>
        </p:nvSpPr>
        <p:spPr bwMode="auto">
          <a:xfrm>
            <a:off x="3459163" y="53228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bg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7" name="Freeform 77"/>
          <p:cNvSpPr>
            <a:spLocks noChangeAspect="1"/>
          </p:cNvSpPr>
          <p:nvPr/>
        </p:nvSpPr>
        <p:spPr bwMode="auto">
          <a:xfrm>
            <a:off x="4467225" y="4241800"/>
            <a:ext cx="1000125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8" name="Freeform 78"/>
          <p:cNvSpPr>
            <a:spLocks noChangeAspect="1"/>
          </p:cNvSpPr>
          <p:nvPr/>
        </p:nvSpPr>
        <p:spPr bwMode="auto">
          <a:xfrm>
            <a:off x="3092450" y="5702300"/>
            <a:ext cx="311150" cy="173038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74"/>
              </a:cxn>
              <a:cxn ang="0">
                <a:pos x="366" y="174"/>
              </a:cxn>
              <a:cxn ang="0">
                <a:pos x="366" y="0"/>
              </a:cxn>
              <a:cxn ang="0">
                <a:pos x="320" y="18"/>
              </a:cxn>
              <a:cxn ang="0">
                <a:pos x="267" y="39"/>
              </a:cxn>
              <a:cxn ang="0">
                <a:pos x="198" y="61"/>
              </a:cxn>
              <a:cxn ang="0">
                <a:pos x="132" y="86"/>
              </a:cxn>
              <a:cxn ang="0">
                <a:pos x="74" y="106"/>
              </a:cxn>
              <a:cxn ang="0">
                <a:pos x="0" y="123"/>
              </a:cxn>
            </a:cxnLst>
            <a:rect l="0" t="0" r="r" b="b"/>
            <a:pathLst>
              <a:path w="366" h="174">
                <a:moveTo>
                  <a:pt x="0" y="123"/>
                </a:moveTo>
                <a:lnTo>
                  <a:pt x="0" y="174"/>
                </a:lnTo>
                <a:lnTo>
                  <a:pt x="366" y="174"/>
                </a:lnTo>
                <a:lnTo>
                  <a:pt x="366" y="0"/>
                </a:lnTo>
                <a:lnTo>
                  <a:pt x="320" y="18"/>
                </a:lnTo>
                <a:lnTo>
                  <a:pt x="267" y="39"/>
                </a:lnTo>
                <a:lnTo>
                  <a:pt x="198" y="61"/>
                </a:lnTo>
                <a:lnTo>
                  <a:pt x="132" y="86"/>
                </a:lnTo>
                <a:lnTo>
                  <a:pt x="74" y="106"/>
                </a:lnTo>
                <a:lnTo>
                  <a:pt x="0" y="123"/>
                </a:lnTo>
                <a:close/>
              </a:path>
            </a:pathLst>
          </a:custGeom>
          <a:solidFill>
            <a:schemeClr val="bg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9" name="Freeform 79"/>
          <p:cNvSpPr>
            <a:spLocks noChangeAspect="1"/>
          </p:cNvSpPr>
          <p:nvPr/>
        </p:nvSpPr>
        <p:spPr bwMode="auto">
          <a:xfrm flipH="1">
            <a:off x="6569075" y="53228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tx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0" name="Freeform 80"/>
          <p:cNvSpPr>
            <a:spLocks noChangeAspect="1"/>
          </p:cNvSpPr>
          <p:nvPr/>
        </p:nvSpPr>
        <p:spPr bwMode="auto">
          <a:xfrm flipH="1">
            <a:off x="5518150" y="4241800"/>
            <a:ext cx="998538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3079750" y="4914900"/>
            <a:ext cx="149542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Early Adopters/</a:t>
            </a:r>
          </a:p>
          <a:p>
            <a:pPr algn="ctr"/>
            <a:r>
              <a:rPr kumimoji="1" lang="en-US" sz="1400" b="1">
                <a:latin typeface="Arial" charset="0"/>
              </a:rPr>
              <a:t>Pioneers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4865688" y="3689350"/>
            <a:ext cx="129698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Mass Market/</a:t>
            </a:r>
            <a:br>
              <a:rPr kumimoji="1" lang="en-US" sz="1400" b="1">
                <a:latin typeface="Arial" charset="0"/>
              </a:rPr>
            </a:br>
            <a:r>
              <a:rPr kumimoji="1" lang="en-US" sz="1400" b="1">
                <a:latin typeface="Arial" charset="0"/>
              </a:rPr>
              <a:t>Followers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6837363" y="4984750"/>
            <a:ext cx="10985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End of Life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5203825" y="5976938"/>
            <a:ext cx="5778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i="1">
                <a:latin typeface="Arial" charset="0"/>
              </a:rPr>
              <a:t>Time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2117725" y="4416425"/>
            <a:ext cx="1001713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i="1">
                <a:latin typeface="Arial" charset="0"/>
              </a:rPr>
              <a:t>Number</a:t>
            </a:r>
            <a:br>
              <a:rPr kumimoji="1" lang="en-US" sz="1400" i="1">
                <a:latin typeface="Arial" charset="0"/>
              </a:rPr>
            </a:br>
            <a:r>
              <a:rPr kumimoji="1" lang="en-US" sz="1400" i="1">
                <a:latin typeface="Arial" charset="0"/>
              </a:rPr>
              <a:t>of</a:t>
            </a:r>
            <a:br>
              <a:rPr kumimoji="1" lang="en-US" sz="1400" i="1">
                <a:latin typeface="Arial" charset="0"/>
              </a:rPr>
            </a:br>
            <a:r>
              <a:rPr kumimoji="1" lang="en-US" sz="1400" i="1">
                <a:latin typeface="Arial" charset="0"/>
              </a:rPr>
              <a:t>customers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38E-464D-4697-92EA-D61E9D970BF9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9A32-4E9E-405F-AF18-B4B90B75A888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Product Definition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Describe product/service being marketed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876A-0D42-4437-BA8C-825D47303B62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BBFD-229F-4CC8-AECF-F5E7DB2B3F28}" type="slidenum">
              <a:rPr lang="en-US"/>
              <a:pPr/>
              <a:t>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Types/Revenue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58C9-5919-431B-A678-19BA98CCA625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744-E8CF-429E-8722-BA8D597C49D2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Competition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  <a:noFill/>
          <a:ln/>
        </p:spPr>
        <p:txBody>
          <a:bodyPr lIns="92075" tIns="46038" rIns="0" bIns="46038"/>
          <a:lstStyle/>
          <a:p>
            <a:pPr marL="287338" indent="-287338"/>
            <a:r>
              <a:rPr lang="en-US" sz="2800"/>
              <a:t>The competitive landscape</a:t>
            </a:r>
          </a:p>
          <a:p>
            <a:pPr marL="627063" lvl="1" indent="-225425"/>
            <a:r>
              <a:rPr lang="en-US" sz="2400"/>
              <a:t>Provide an overview of product competitors, their strengths and weaknesses</a:t>
            </a:r>
          </a:p>
          <a:p>
            <a:pPr marL="627063" lvl="1" indent="-225425"/>
            <a:r>
              <a:rPr lang="en-US" sz="2400"/>
              <a:t>Position each competitor’s product against new product</a:t>
            </a:r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5276850" y="1981200"/>
            <a:ext cx="3638550" cy="3565525"/>
            <a:chOff x="3324" y="1248"/>
            <a:chExt cx="2292" cy="2246"/>
          </a:xfrm>
        </p:grpSpPr>
        <p:sp>
          <p:nvSpPr>
            <p:cNvPr id="7182" name="Oval 14"/>
            <p:cNvSpPr>
              <a:spLocks noChangeAspect="1" noChangeArrowheads="1"/>
            </p:cNvSpPr>
            <p:nvPr/>
          </p:nvSpPr>
          <p:spPr bwMode="auto">
            <a:xfrm>
              <a:off x="4120" y="1862"/>
              <a:ext cx="406" cy="40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76078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A</a:t>
              </a:r>
              <a:endParaRPr kumimoji="1" lang="en-US" sz="1000">
                <a:latin typeface="Arial" charset="0"/>
              </a:endParaRPr>
            </a:p>
          </p:txBody>
        </p:sp>
        <p:sp>
          <p:nvSpPr>
            <p:cNvPr id="7183" name="Oval 15"/>
            <p:cNvSpPr>
              <a:spLocks noChangeAspect="1" noChangeArrowheads="1"/>
            </p:cNvSpPr>
            <p:nvPr/>
          </p:nvSpPr>
          <p:spPr bwMode="auto">
            <a:xfrm>
              <a:off x="4831" y="1862"/>
              <a:ext cx="304" cy="30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B</a:t>
              </a:r>
            </a:p>
          </p:txBody>
        </p:sp>
        <p:sp>
          <p:nvSpPr>
            <p:cNvPr id="7184" name="Oval 16"/>
            <p:cNvSpPr>
              <a:spLocks noChangeAspect="1" noChangeArrowheads="1"/>
            </p:cNvSpPr>
            <p:nvPr/>
          </p:nvSpPr>
          <p:spPr bwMode="auto">
            <a:xfrm>
              <a:off x="4018" y="2742"/>
              <a:ext cx="257" cy="25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C</a:t>
              </a:r>
            </a:p>
          </p:txBody>
        </p:sp>
        <p:sp>
          <p:nvSpPr>
            <p:cNvPr id="7185" name="Oval 17"/>
            <p:cNvSpPr>
              <a:spLocks noChangeAspect="1" noChangeArrowheads="1"/>
            </p:cNvSpPr>
            <p:nvPr/>
          </p:nvSpPr>
          <p:spPr bwMode="auto">
            <a:xfrm>
              <a:off x="4390" y="2573"/>
              <a:ext cx="342" cy="3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6078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D</a:t>
              </a:r>
            </a:p>
          </p:txBody>
        </p:sp>
        <p:sp>
          <p:nvSpPr>
            <p:cNvPr id="7186" name="Freeform 18"/>
            <p:cNvSpPr>
              <a:spLocks noChangeAspect="1"/>
            </p:cNvSpPr>
            <p:nvPr/>
          </p:nvSpPr>
          <p:spPr bwMode="auto">
            <a:xfrm>
              <a:off x="3711" y="1248"/>
              <a:ext cx="1905" cy="1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76"/>
                </a:cxn>
                <a:cxn ang="0">
                  <a:pos x="2976" y="2976"/>
                </a:cxn>
              </a:cxnLst>
              <a:rect l="0" t="0" r="r" b="b"/>
              <a:pathLst>
                <a:path w="2976" h="2976">
                  <a:moveTo>
                    <a:pt x="0" y="0"/>
                  </a:moveTo>
                  <a:lnTo>
                    <a:pt x="0" y="2976"/>
                  </a:lnTo>
                  <a:lnTo>
                    <a:pt x="2976" y="29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tIns="137160" anchor="ctr"/>
            <a:lstStyle/>
            <a:p>
              <a:endParaRPr lang="en-US"/>
            </a:p>
          </p:txBody>
        </p:sp>
        <p:sp>
          <p:nvSpPr>
            <p:cNvPr id="7187" name="AutoShape 19"/>
            <p:cNvSpPr>
              <a:spLocks noChangeAspect="1" noChangeArrowheads="1"/>
            </p:cNvSpPr>
            <p:nvPr/>
          </p:nvSpPr>
          <p:spPr bwMode="auto">
            <a:xfrm>
              <a:off x="4166" y="3180"/>
              <a:ext cx="958" cy="314"/>
            </a:xfrm>
            <a:prstGeom prst="rightArrow">
              <a:avLst>
                <a:gd name="adj1" fmla="val 50000"/>
                <a:gd name="adj2" fmla="val 762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/>
              <a:r>
                <a:rPr kumimoji="1" lang="en-US" sz="1600" b="1">
                  <a:latin typeface="Arial" charset="0"/>
                </a:rPr>
                <a:t>Performance</a:t>
              </a:r>
            </a:p>
          </p:txBody>
        </p:sp>
        <p:sp>
          <p:nvSpPr>
            <p:cNvPr id="7188" name="AutoShape 20"/>
            <p:cNvSpPr>
              <a:spLocks noChangeAspect="1" noChangeArrowheads="1"/>
            </p:cNvSpPr>
            <p:nvPr/>
          </p:nvSpPr>
          <p:spPr bwMode="auto">
            <a:xfrm rot="5400000" flipH="1" flipV="1">
              <a:off x="3078" y="2052"/>
              <a:ext cx="788" cy="295"/>
            </a:xfrm>
            <a:prstGeom prst="rightArrow">
              <a:avLst>
                <a:gd name="adj1" fmla="val 50000"/>
                <a:gd name="adj2" fmla="val 6678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/>
              <a:r>
                <a:rPr kumimoji="1" lang="en-US" sz="1600" b="1">
                  <a:latin typeface="Arial" charset="0"/>
                </a:rPr>
                <a:t>Price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6C17-D09D-4CC9-B52D-A307BA58E486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1FCE-1D0D-4280-A4B2-E8B13A44418E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Positioning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Positioning of product or service</a:t>
            </a:r>
          </a:p>
          <a:p>
            <a:pPr lvl="1"/>
            <a:r>
              <a:rPr lang="en-US"/>
              <a:t>Statement that distinctly defines the product in its market and against its competition over time</a:t>
            </a:r>
          </a:p>
          <a:p>
            <a:r>
              <a:rPr lang="en-US"/>
              <a:t>Consumer promise</a:t>
            </a:r>
          </a:p>
          <a:p>
            <a:pPr lvl="1"/>
            <a:r>
              <a:rPr lang="en-US"/>
              <a:t>Statement summarizing the benefit of the product or service to the consumer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B69D-44A6-44A5-87BA-E3C1C87FAA96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531-E794-4FCE-B610-0AF2E1EE0001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Communication Strategies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Messaging by audience</a:t>
            </a:r>
          </a:p>
          <a:p>
            <a:r>
              <a:rPr lang="en-US"/>
              <a:t>Target consumer demographics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B00A-37F3-43EB-B32D-2EDECF1AE63A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4AFD-57BC-4157-A6E9-5FD7024A48EF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Packaging &amp; Fulfillment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Product packaging</a:t>
            </a:r>
          </a:p>
          <a:p>
            <a:pPr lvl="1"/>
            <a:r>
              <a:rPr lang="en-US"/>
              <a:t>Discuss form-factor, pricing, look, strategy</a:t>
            </a:r>
          </a:p>
          <a:p>
            <a:pPr lvl="1"/>
            <a:r>
              <a:rPr lang="en-US"/>
              <a:t>Discuss fulfillment issues for items not shipped directly with product</a:t>
            </a:r>
          </a:p>
          <a:p>
            <a:r>
              <a:rPr lang="en-US"/>
              <a:t>COGs </a:t>
            </a:r>
          </a:p>
          <a:p>
            <a:pPr lvl="1"/>
            <a:r>
              <a:rPr lang="en-US"/>
              <a:t>Summarize Cost of Goods and high-level Bill of Materials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3E20-7186-454F-8B5B-F52619C8B80B}" type="datetime1">
              <a:rPr lang="en-US"/>
              <a:pPr/>
              <a:t>4/2/2007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9E0-FE1A-48C4-AE54-094392A2D7E1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Launch Strategies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Launch plan</a:t>
            </a:r>
          </a:p>
          <a:p>
            <a:pPr lvl="1"/>
            <a:r>
              <a:rPr lang="en-US"/>
              <a:t>If product is being announced</a:t>
            </a:r>
          </a:p>
          <a:p>
            <a:r>
              <a:rPr lang="en-US"/>
              <a:t>Promotion budget</a:t>
            </a:r>
          </a:p>
          <a:p>
            <a:pPr lvl="1"/>
            <a:r>
              <a:rPr lang="en-US"/>
              <a:t>Supply back up material with detailed budget information for review</a:t>
            </a:r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1676400" y="4724400"/>
            <a:ext cx="6477000" cy="1574800"/>
            <a:chOff x="1056" y="2976"/>
            <a:chExt cx="4080" cy="992"/>
          </a:xfrm>
        </p:grpSpPr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>
              <a:off x="1152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1</a:t>
              </a:r>
              <a:endParaRPr kumimoji="1" lang="en-US" sz="1000" b="1">
                <a:latin typeface="Arial" charset="0"/>
              </a:endParaRPr>
            </a:p>
          </p:txBody>
        </p:sp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2688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2</a:t>
              </a:r>
            </a:p>
          </p:txBody>
        </p:sp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3888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3</a:t>
              </a:r>
            </a:p>
          </p:txBody>
        </p:sp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>
              <a:off x="1056" y="3552"/>
              <a:ext cx="4080" cy="416"/>
              <a:chOff x="1056" y="3552"/>
              <a:chExt cx="4080" cy="416"/>
            </a:xfrm>
          </p:grpSpPr>
          <p:sp>
            <p:nvSpPr>
              <p:cNvPr id="11270" name="AutoShape 6"/>
              <p:cNvSpPr>
                <a:spLocks noChangeArrowheads="1"/>
              </p:cNvSpPr>
              <p:nvPr/>
            </p:nvSpPr>
            <p:spPr bwMode="auto">
              <a:xfrm>
                <a:off x="1104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1056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Jan</a:t>
                </a:r>
              </a:p>
            </p:txBody>
          </p:sp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1372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Feb</a:t>
                </a:r>
              </a:p>
            </p:txBody>
          </p: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1695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Mar</a:t>
                </a:r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2019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Apr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2337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May</a:t>
                </a:r>
              </a:p>
            </p:txBody>
          </p:sp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2679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Jun</a:t>
                </a:r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3001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July</a:t>
                </a:r>
              </a:p>
            </p:txBody>
          </p:sp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3691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Sep</a:t>
                </a:r>
              </a:p>
            </p:txBody>
          </p:sp>
          <p:sp>
            <p:nvSpPr>
              <p:cNvPr id="11279" name="Text Box 15"/>
              <p:cNvSpPr txBox="1">
                <a:spLocks noChangeArrowheads="1"/>
              </p:cNvSpPr>
              <p:nvPr/>
            </p:nvSpPr>
            <p:spPr bwMode="auto">
              <a:xfrm>
                <a:off x="4021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Oct</a:t>
                </a:r>
              </a:p>
            </p:txBody>
          </p:sp>
          <p:sp>
            <p:nvSpPr>
              <p:cNvPr id="11280" name="Text Box 16"/>
              <p:cNvSpPr txBox="1">
                <a:spLocks noChangeArrowheads="1"/>
              </p:cNvSpPr>
              <p:nvPr/>
            </p:nvSpPr>
            <p:spPr bwMode="auto">
              <a:xfrm>
                <a:off x="4332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Nov</a:t>
                </a:r>
              </a:p>
            </p:txBody>
          </p: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4668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Dec</a:t>
                </a:r>
              </a:p>
            </p:txBody>
          </p:sp>
          <p:sp>
            <p:nvSpPr>
              <p:cNvPr id="11286" name="Text Box 22"/>
              <p:cNvSpPr txBox="1">
                <a:spLocks noChangeArrowheads="1"/>
              </p:cNvSpPr>
              <p:nvPr/>
            </p:nvSpPr>
            <p:spPr bwMode="auto">
              <a:xfrm>
                <a:off x="3349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Aug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8</TotalTime>
  <Words>497</Words>
  <Application>Microsoft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Verdana</vt:lpstr>
      <vt:lpstr>Wingdings</vt:lpstr>
      <vt:lpstr>Satellite Dish</vt:lpstr>
      <vt:lpstr>Rodney's Video Marketing Plan</vt:lpstr>
      <vt:lpstr>Market Summary</vt:lpstr>
      <vt:lpstr>Product Definition</vt:lpstr>
      <vt:lpstr>Product Types/Revenue</vt:lpstr>
      <vt:lpstr>Competition</vt:lpstr>
      <vt:lpstr>Positioning</vt:lpstr>
      <vt:lpstr>Communication Strategies</vt:lpstr>
      <vt:lpstr>Packaging &amp; Fulfillment</vt:lpstr>
      <vt:lpstr>Launch Strategies</vt:lpstr>
      <vt:lpstr>Public Relations</vt:lpstr>
      <vt:lpstr>Advertising</vt:lpstr>
      <vt:lpstr>Other Promotion</vt:lpstr>
      <vt:lpstr>Pricing</vt:lpstr>
      <vt:lpstr>Distribution</vt:lpstr>
      <vt:lpstr>Vertical Markets/Segments</vt:lpstr>
      <vt:lpstr>International</vt:lpstr>
      <vt:lpstr>Success Metrics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4</cp:revision>
  <cp:lastPrinted>1601-01-01T00:00:00Z</cp:lastPrinted>
  <dcterms:created xsi:type="dcterms:W3CDTF">1601-01-01T00:00:00Z</dcterms:created>
  <dcterms:modified xsi:type="dcterms:W3CDTF">2007-04-02T21:19:40Z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