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934200" cy="939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B10"/>
    <a:srgbClr val="000000"/>
    <a:srgbClr val="FFFFFF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60" d="100"/>
          <a:sy n="60" d="100"/>
        </p:scale>
        <p:origin x="-1934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28" y="-54"/>
      </p:cViewPr>
      <p:guideLst>
        <p:guide orient="horz" pos="2960"/>
        <p:guide pos="2184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1" sz="1200"/>
            </a:lvl1pPr>
          </a:lstStyle>
          <a:p>
            <a:endParaRPr 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7475" y="0"/>
            <a:ext cx="3005138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1" sz="1200"/>
            </a:lvl1pPr>
          </a:lstStyle>
          <a:p>
            <a:endParaRPr lang="en-US"/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26513"/>
            <a:ext cx="3005138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1" sz="1200"/>
            </a:lvl1pPr>
          </a:lstStyle>
          <a:p>
            <a:endParaRPr lang="en-US"/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7475" y="8926513"/>
            <a:ext cx="3005138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1" sz="1200"/>
            </a:lvl1pPr>
          </a:lstStyle>
          <a:p>
            <a:fld id="{D6DD436C-EFE8-4BD4-8644-F4C278C466F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173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240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9500" y="685800"/>
            <a:ext cx="4775200" cy="35814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95800"/>
            <a:ext cx="5105400" cy="41910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154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2400" y="89154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C9C18010-8319-4AAD-8814-4CA4FF75C31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3077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61963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23925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87475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49438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6" name="Group 14"/>
          <p:cNvGrpSpPr>
            <a:grpSpLocks/>
          </p:cNvGrpSpPr>
          <p:nvPr/>
        </p:nvGrpSpPr>
        <p:grpSpPr bwMode="auto">
          <a:xfrm>
            <a:off x="-295275" y="557213"/>
            <a:ext cx="9437688" cy="6632575"/>
            <a:chOff x="-186" y="351"/>
            <a:chExt cx="5945" cy="4178"/>
          </a:xfrm>
        </p:grpSpPr>
        <p:grpSp>
          <p:nvGrpSpPr>
            <p:cNvPr id="3084" name="Group 12"/>
            <p:cNvGrpSpPr>
              <a:grpSpLocks/>
            </p:cNvGrpSpPr>
            <p:nvPr/>
          </p:nvGrpSpPr>
          <p:grpSpPr bwMode="auto">
            <a:xfrm>
              <a:off x="-186" y="351"/>
              <a:ext cx="4316" cy="4178"/>
              <a:chOff x="-186" y="351"/>
              <a:chExt cx="4316" cy="4178"/>
            </a:xfrm>
          </p:grpSpPr>
          <p:grpSp>
            <p:nvGrpSpPr>
              <p:cNvPr id="3082" name="Group 10"/>
              <p:cNvGrpSpPr>
                <a:grpSpLocks/>
              </p:cNvGrpSpPr>
              <p:nvPr/>
            </p:nvGrpSpPr>
            <p:grpSpPr bwMode="auto">
              <a:xfrm>
                <a:off x="-186" y="351"/>
                <a:ext cx="4316" cy="4178"/>
                <a:chOff x="-186" y="351"/>
                <a:chExt cx="4316" cy="4178"/>
              </a:xfrm>
            </p:grpSpPr>
            <p:sp>
              <p:nvSpPr>
                <p:cNvPr id="3074" name="AutoShape 2"/>
                <p:cNvSpPr>
                  <a:spLocks noChangeArrowheads="1"/>
                </p:cNvSpPr>
                <p:nvPr/>
              </p:nvSpPr>
              <p:spPr bwMode="auto">
                <a:xfrm rot="12360000">
                  <a:off x="-186" y="351"/>
                  <a:ext cx="4316" cy="4178"/>
                </a:xfrm>
                <a:prstGeom prst="diamond">
                  <a:avLst/>
                </a:prstGeom>
                <a:gradFill rotWithShape="0">
                  <a:gsLst>
                    <a:gs pos="0">
                      <a:schemeClr val="bg2"/>
                    </a:gs>
                    <a:gs pos="100000">
                      <a:schemeClr val="bg1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75" name="AutoShape 3" descr="Denim"/>
                <p:cNvSpPr>
                  <a:spLocks noChangeArrowheads="1"/>
                </p:cNvSpPr>
                <p:nvPr/>
              </p:nvSpPr>
              <p:spPr bwMode="auto">
                <a:xfrm rot="12360000">
                  <a:off x="694" y="1203"/>
                  <a:ext cx="2556" cy="2474"/>
                </a:xfrm>
                <a:prstGeom prst="diamond">
                  <a:avLst/>
                </a:prstGeom>
                <a:blipFill dpi="0" rotWithShape="0">
                  <a:blip r:embed="rId2"/>
                  <a:srcRect/>
                  <a:tile tx="0" ty="0" sx="100000" sy="100000" flip="none" algn="tl"/>
                </a:blip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76" name="Rectangle 4"/>
                <p:cNvSpPr>
                  <a:spLocks noChangeArrowheads="1"/>
                </p:cNvSpPr>
                <p:nvPr/>
              </p:nvSpPr>
              <p:spPr bwMode="auto">
                <a:xfrm rot="12360000">
                  <a:off x="2249" y="2499"/>
                  <a:ext cx="649" cy="280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2075" tIns="46038" rIns="92075" bIns="46038" anchor="ctr"/>
                <a:lstStyle/>
                <a:p>
                  <a:pPr eaLnBrk="0" hangingPunct="0">
                    <a:spcBef>
                      <a:spcPct val="50000"/>
                    </a:spcBef>
                  </a:pPr>
                  <a:endParaRPr kumimoji="1" lang="en-US"/>
                </a:p>
              </p:txBody>
            </p:sp>
            <p:sp>
              <p:nvSpPr>
                <p:cNvPr id="3077" name="Oval 5"/>
                <p:cNvSpPr>
                  <a:spLocks noChangeArrowheads="1"/>
                </p:cNvSpPr>
                <p:nvPr/>
              </p:nvSpPr>
              <p:spPr bwMode="auto">
                <a:xfrm rot="12360000">
                  <a:off x="1292" y="2567"/>
                  <a:ext cx="570" cy="528"/>
                </a:xfrm>
                <a:prstGeom prst="ellipse">
                  <a:avLst/>
                </a:prstGeom>
                <a:solidFill>
                  <a:schemeClr val="accent1">
                    <a:alpha val="50000"/>
                  </a:schemeClr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lIns="92075" tIns="46038" rIns="92075" bIns="46038" anchor="ctr"/>
                <a:lstStyle/>
                <a:p>
                  <a:pPr eaLnBrk="0" hangingPunct="0">
                    <a:spcBef>
                      <a:spcPct val="50000"/>
                    </a:spcBef>
                  </a:pPr>
                  <a:endParaRPr kumimoji="1" lang="en-US"/>
                </a:p>
              </p:txBody>
            </p:sp>
            <p:sp>
              <p:nvSpPr>
                <p:cNvPr id="3078" name="Rectangle 6"/>
                <p:cNvSpPr>
                  <a:spLocks noChangeArrowheads="1"/>
                </p:cNvSpPr>
                <p:nvPr/>
              </p:nvSpPr>
              <p:spPr bwMode="auto">
                <a:xfrm rot="12360000">
                  <a:off x="2373" y="2047"/>
                  <a:ext cx="446" cy="81"/>
                </a:xfrm>
                <a:prstGeom prst="rect">
                  <a:avLst/>
                </a:prstGeom>
                <a:solidFill>
                  <a:schemeClr val="accent1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2075" tIns="46038" rIns="92075" bIns="46038" anchor="ctr"/>
                <a:lstStyle/>
                <a:p>
                  <a:pPr eaLnBrk="0" hangingPunct="0">
                    <a:spcBef>
                      <a:spcPct val="50000"/>
                    </a:spcBef>
                  </a:pPr>
                  <a:endParaRPr kumimoji="1" lang="en-US"/>
                </a:p>
              </p:txBody>
            </p:sp>
            <p:sp>
              <p:nvSpPr>
                <p:cNvPr id="3079" name="Rectangle 7"/>
                <p:cNvSpPr>
                  <a:spLocks noChangeArrowheads="1"/>
                </p:cNvSpPr>
                <p:nvPr/>
              </p:nvSpPr>
              <p:spPr bwMode="auto">
                <a:xfrm rot="12360000">
                  <a:off x="1927" y="3071"/>
                  <a:ext cx="445" cy="82"/>
                </a:xfrm>
                <a:prstGeom prst="rect">
                  <a:avLst/>
                </a:prstGeom>
                <a:solidFill>
                  <a:schemeClr val="accent1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2075" tIns="46038" rIns="92075" bIns="46038" anchor="ctr"/>
                <a:lstStyle/>
                <a:p>
                  <a:pPr eaLnBrk="0" hangingPunct="0">
                    <a:spcBef>
                      <a:spcPct val="50000"/>
                    </a:spcBef>
                  </a:pPr>
                  <a:endParaRPr kumimoji="1" lang="en-US"/>
                </a:p>
              </p:txBody>
            </p:sp>
            <p:sp>
              <p:nvSpPr>
                <p:cNvPr id="3080" name="Arc 8"/>
                <p:cNvSpPr>
                  <a:spLocks/>
                </p:cNvSpPr>
                <p:nvPr/>
              </p:nvSpPr>
              <p:spPr bwMode="auto">
                <a:xfrm rot="10485000">
                  <a:off x="1263" y="2240"/>
                  <a:ext cx="723" cy="856"/>
                </a:xfrm>
                <a:custGeom>
                  <a:avLst/>
                  <a:gdLst>
                    <a:gd name="G0" fmla="+- 21518 0 0"/>
                    <a:gd name="G1" fmla="+- 2258 0 0"/>
                    <a:gd name="G2" fmla="+- 21600 0 0"/>
                    <a:gd name="T0" fmla="*/ 43000 w 43118"/>
                    <a:gd name="T1" fmla="*/ 0 h 23858"/>
                    <a:gd name="T2" fmla="*/ 0 w 43118"/>
                    <a:gd name="T3" fmla="*/ 4141 h 23858"/>
                    <a:gd name="T4" fmla="*/ 21518 w 43118"/>
                    <a:gd name="T5" fmla="*/ 2258 h 2385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18" h="23858" fill="none" extrusionOk="0">
                      <a:moveTo>
                        <a:pt x="42999" y="0"/>
                      </a:moveTo>
                      <a:cubicBezTo>
                        <a:pt x="43078" y="750"/>
                        <a:pt x="43118" y="1503"/>
                        <a:pt x="43118" y="2258"/>
                      </a:cubicBezTo>
                      <a:cubicBezTo>
                        <a:pt x="43118" y="14187"/>
                        <a:pt x="33447" y="23858"/>
                        <a:pt x="21518" y="23858"/>
                      </a:cubicBezTo>
                      <a:cubicBezTo>
                        <a:pt x="10318" y="23858"/>
                        <a:pt x="976" y="15297"/>
                        <a:pt x="0" y="4140"/>
                      </a:cubicBezTo>
                    </a:path>
                    <a:path w="43118" h="23858" stroke="0" extrusionOk="0">
                      <a:moveTo>
                        <a:pt x="42999" y="0"/>
                      </a:moveTo>
                      <a:cubicBezTo>
                        <a:pt x="43078" y="750"/>
                        <a:pt x="43118" y="1503"/>
                        <a:pt x="43118" y="2258"/>
                      </a:cubicBezTo>
                      <a:cubicBezTo>
                        <a:pt x="43118" y="14187"/>
                        <a:pt x="33447" y="23858"/>
                        <a:pt x="21518" y="23858"/>
                      </a:cubicBezTo>
                      <a:cubicBezTo>
                        <a:pt x="10318" y="23858"/>
                        <a:pt x="976" y="15297"/>
                        <a:pt x="0" y="4140"/>
                      </a:cubicBezTo>
                      <a:lnTo>
                        <a:pt x="21518" y="2258"/>
                      </a:lnTo>
                      <a:close/>
                    </a:path>
                  </a:pathLst>
                </a:custGeom>
                <a:solidFill>
                  <a:schemeClr val="folHlink">
                    <a:alpha val="50000"/>
                  </a:schemeClr>
                </a:solidFill>
                <a:ln w="9525">
                  <a:noFill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1" name="Freeform 9"/>
                <p:cNvSpPr>
                  <a:spLocks/>
                </p:cNvSpPr>
                <p:nvPr/>
              </p:nvSpPr>
              <p:spPr bwMode="auto">
                <a:xfrm>
                  <a:off x="1300" y="1374"/>
                  <a:ext cx="1035" cy="2007"/>
                </a:xfrm>
                <a:custGeom>
                  <a:avLst/>
                  <a:gdLst/>
                  <a:ahLst/>
                  <a:cxnLst>
                    <a:cxn ang="0">
                      <a:pos x="56" y="2006"/>
                    </a:cxn>
                    <a:cxn ang="0">
                      <a:pos x="0" y="1843"/>
                    </a:cxn>
                    <a:cxn ang="0">
                      <a:pos x="871" y="56"/>
                    </a:cxn>
                    <a:cxn ang="0">
                      <a:pos x="1034" y="0"/>
                    </a:cxn>
                    <a:cxn ang="0">
                      <a:pos x="56" y="2006"/>
                    </a:cxn>
                  </a:cxnLst>
                  <a:rect l="0" t="0" r="r" b="b"/>
                  <a:pathLst>
                    <a:path w="1035" h="2007">
                      <a:moveTo>
                        <a:pt x="56" y="2006"/>
                      </a:moveTo>
                      <a:lnTo>
                        <a:pt x="0" y="1843"/>
                      </a:lnTo>
                      <a:lnTo>
                        <a:pt x="871" y="56"/>
                      </a:lnTo>
                      <a:lnTo>
                        <a:pt x="1034" y="0"/>
                      </a:lnTo>
                      <a:lnTo>
                        <a:pt x="56" y="2006"/>
                      </a:lnTo>
                    </a:path>
                  </a:pathLst>
                </a:custGeom>
                <a:solidFill>
                  <a:schemeClr val="hlink">
                    <a:alpha val="50000"/>
                  </a:schemeClr>
                </a:solidFill>
                <a:ln w="9525">
                  <a:noFill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083" name="Freeform 11"/>
              <p:cNvSpPr>
                <a:spLocks/>
              </p:cNvSpPr>
              <p:nvPr/>
            </p:nvSpPr>
            <p:spPr bwMode="auto">
              <a:xfrm>
                <a:off x="2448" y="1810"/>
                <a:ext cx="324" cy="231"/>
              </a:xfrm>
              <a:custGeom>
                <a:avLst/>
                <a:gdLst/>
                <a:ahLst/>
                <a:cxnLst>
                  <a:cxn ang="0">
                    <a:pos x="321" y="226"/>
                  </a:cxn>
                  <a:cxn ang="0">
                    <a:pos x="287" y="123"/>
                  </a:cxn>
                  <a:cxn ang="0">
                    <a:pos x="53" y="9"/>
                  </a:cxn>
                  <a:cxn ang="0">
                    <a:pos x="35" y="0"/>
                  </a:cxn>
                  <a:cxn ang="0">
                    <a:pos x="0" y="72"/>
                  </a:cxn>
                  <a:cxn ang="0">
                    <a:pos x="323" y="230"/>
                  </a:cxn>
                </a:cxnLst>
                <a:rect l="0" t="0" r="r" b="b"/>
                <a:pathLst>
                  <a:path w="324" h="231">
                    <a:moveTo>
                      <a:pt x="321" y="226"/>
                    </a:moveTo>
                    <a:lnTo>
                      <a:pt x="287" y="123"/>
                    </a:lnTo>
                    <a:lnTo>
                      <a:pt x="53" y="9"/>
                    </a:lnTo>
                    <a:lnTo>
                      <a:pt x="35" y="0"/>
                    </a:lnTo>
                    <a:lnTo>
                      <a:pt x="0" y="72"/>
                    </a:lnTo>
                    <a:lnTo>
                      <a:pt x="323" y="230"/>
                    </a:lnTo>
                  </a:path>
                </a:pathLst>
              </a:custGeom>
              <a:solidFill>
                <a:schemeClr val="accent1">
                  <a:alpha val="50000"/>
                </a:schemeClr>
              </a:soli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085" name="Rectangle 13"/>
            <p:cNvSpPr>
              <a:spLocks noChangeArrowheads="1"/>
            </p:cNvSpPr>
            <p:nvPr/>
          </p:nvSpPr>
          <p:spPr bwMode="auto">
            <a:xfrm>
              <a:off x="768" y="720"/>
              <a:ext cx="4991" cy="816"/>
            </a:xfrm>
            <a:prstGeom prst="rect">
              <a:avLst/>
            </a:prstGeom>
            <a:solidFill>
              <a:schemeClr val="accent2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87" name="Rectangle 15"/>
          <p:cNvSpPr>
            <a:spLocks noGrp="1" noChangeArrowheads="1"/>
          </p:cNvSpPr>
          <p:nvPr>
            <p:ph type="ctrTitle" sz="quarter"/>
          </p:nvPr>
        </p:nvSpPr>
        <p:spPr>
          <a:xfrm>
            <a:off x="1217613" y="1219200"/>
            <a:ext cx="7772400" cy="1143000"/>
          </a:xfrm>
        </p:spPr>
        <p:txBody>
          <a:bodyPr anchorCtr="0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88" name="Rectangle 1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724400" y="2819400"/>
            <a:ext cx="4267200" cy="32004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089" name="Rectangle 17"/>
          <p:cNvSpPr>
            <a:spLocks noGrp="1" noChangeArrowheads="1"/>
          </p:cNvSpPr>
          <p:nvPr>
            <p:ph type="dt" sz="quarter" idx="2"/>
          </p:nvPr>
        </p:nvSpPr>
        <p:spPr>
          <a:xfrm>
            <a:off x="152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81630137-88B9-4A0C-9DEC-1B88C37B44CD}" type="datetime1">
              <a:rPr lang="en-US"/>
              <a:pPr/>
              <a:t>9/14/2010</a:t>
            </a:fld>
            <a:endParaRPr lang="en-US"/>
          </a:p>
        </p:txBody>
      </p:sp>
      <p:sp>
        <p:nvSpPr>
          <p:cNvPr id="3090" name="Rectangle 18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91" name="Rectangle 19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BE00DC4A-138B-47A9-83BF-DF3FC2F2B76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38189BA-B573-4816-9AB5-9838ABC328C0}" type="datetime1">
              <a:rPr lang="en-US"/>
              <a:pPr/>
              <a:t>9/14/2010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A41122-FF9C-43B0-ADB2-7ED2B6B7C53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6600" y="228600"/>
            <a:ext cx="19812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28600"/>
            <a:ext cx="57912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CFAE4B7-9694-4111-9660-E6E1191E1D72}" type="datetime1">
              <a:rPr lang="en-US"/>
              <a:pPr/>
              <a:t>9/14/2010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57F64E-2EE0-44B6-A662-972D37ACA78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F5AA48C-A708-4000-BBCA-8EFB7B349681}" type="datetime1">
              <a:rPr lang="en-US"/>
              <a:pPr/>
              <a:t>9/14/2010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AF73F7-4C24-4AF6-BBDA-1FBD9E70A1C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EB4D7E7-797C-423F-8A0D-EB807F7FCA66}" type="datetime1">
              <a:rPr lang="en-US"/>
              <a:pPr/>
              <a:t>9/14/2010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3AD8DD-8FFB-423D-A536-371BD4AEE78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54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578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D6333EE-0D2C-49F3-8A33-6FB9AD7474D0}" type="datetime1">
              <a:rPr lang="en-US"/>
              <a:pPr/>
              <a:t>9/14/2010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9DBCBF-0EDD-454D-B5F4-934860A708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7FF4238-E094-47EB-98B2-3CF63DE3A89B}" type="datetime1">
              <a:rPr lang="en-US"/>
              <a:pPr/>
              <a:t>9/14/2010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D2CEE9-7B02-490B-8575-2F1AA2496C2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CF0675-EAAB-4E6A-BCCC-749675CAA969}" type="datetime1">
              <a:rPr lang="en-US"/>
              <a:pPr/>
              <a:t>9/14/2010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29D9ED-1988-4F73-AA4C-97B526258EB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0800C59-11E4-41A5-9782-5BDE1AF7E2DF}" type="datetime1">
              <a:rPr lang="en-US"/>
              <a:pPr/>
              <a:t>9/14/2010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E3B583-5A71-46E6-B94D-6AE9D44C856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B7B34B6-2E52-4BEE-9261-38D8EA34046D}" type="datetime1">
              <a:rPr lang="en-US"/>
              <a:pPr/>
              <a:t>9/14/2010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73C9E7-9BA4-4B87-BFD0-81F4B88A740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79705FA-F0A7-43B1-8616-E1C0428C923D}" type="datetime1">
              <a:rPr lang="en-US"/>
              <a:pPr/>
              <a:t>9/14/2010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16CF59-E8EE-4148-9442-17DCCCAB2B6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" name="Rectangle 20"/>
          <p:cNvSpPr>
            <a:spLocks noChangeArrowheads="1"/>
          </p:cNvSpPr>
          <p:nvPr/>
        </p:nvSpPr>
        <p:spPr bwMode="auto">
          <a:xfrm>
            <a:off x="762000" y="6400800"/>
            <a:ext cx="8380413" cy="455613"/>
          </a:xfrm>
          <a:prstGeom prst="rect">
            <a:avLst/>
          </a:prstGeom>
          <a:solidFill>
            <a:schemeClr val="accent2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kumimoji="1"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228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95400" y="19050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95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94318182-783F-4CFB-97A3-3BD60130673A}" type="datetime1">
              <a:rPr lang="en-US"/>
              <a:pPr/>
              <a:t>9/14/2010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7338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62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4604001-1E29-477D-BF4E-F25876F1611A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1042" name="Group 18"/>
          <p:cNvGrpSpPr>
            <a:grpSpLocks/>
          </p:cNvGrpSpPr>
          <p:nvPr/>
        </p:nvGrpSpPr>
        <p:grpSpPr bwMode="auto">
          <a:xfrm>
            <a:off x="0" y="0"/>
            <a:ext cx="1066800" cy="6856413"/>
            <a:chOff x="0" y="0"/>
            <a:chExt cx="672" cy="4319"/>
          </a:xfrm>
        </p:grpSpPr>
        <p:grpSp>
          <p:nvGrpSpPr>
            <p:cNvPr id="1039" name="Group 15"/>
            <p:cNvGrpSpPr>
              <a:grpSpLocks/>
            </p:cNvGrpSpPr>
            <p:nvPr/>
          </p:nvGrpSpPr>
          <p:grpSpPr bwMode="auto">
            <a:xfrm>
              <a:off x="0" y="0"/>
              <a:ext cx="599" cy="4319"/>
              <a:chOff x="0" y="0"/>
              <a:chExt cx="599" cy="4319"/>
            </a:xfrm>
          </p:grpSpPr>
          <p:sp>
            <p:nvSpPr>
              <p:cNvPr id="1031" name="Rectangle 7" descr="Denim"/>
              <p:cNvSpPr>
                <a:spLocks noChangeArrowheads="1"/>
              </p:cNvSpPr>
              <p:nvPr/>
            </p:nvSpPr>
            <p:spPr bwMode="auto">
              <a:xfrm>
                <a:off x="0" y="0"/>
                <a:ext cx="476" cy="4319"/>
              </a:xfrm>
              <a:prstGeom prst="rect">
                <a:avLst/>
              </a:prstGeom>
              <a:blipFill dpi="0" rotWithShape="0">
                <a:blip r:embed="rId13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2" name="Rectangle 8"/>
              <p:cNvSpPr>
                <a:spLocks noChangeArrowheads="1"/>
              </p:cNvSpPr>
              <p:nvPr/>
            </p:nvSpPr>
            <p:spPr bwMode="auto">
              <a:xfrm>
                <a:off x="119" y="240"/>
                <a:ext cx="357" cy="2064"/>
              </a:xfrm>
              <a:prstGeom prst="rect">
                <a:avLst/>
              </a:prstGeom>
              <a:solidFill>
                <a:schemeClr val="accent2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3" name="Rectangle 9"/>
              <p:cNvSpPr>
                <a:spLocks noChangeArrowheads="1"/>
              </p:cNvSpPr>
              <p:nvPr/>
            </p:nvSpPr>
            <p:spPr bwMode="auto">
              <a:xfrm>
                <a:off x="0" y="960"/>
                <a:ext cx="476" cy="52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 anchor="ctr"/>
              <a:lstStyle/>
              <a:p>
                <a:pPr eaLnBrk="0" hangingPunct="0">
                  <a:spcBef>
                    <a:spcPct val="50000"/>
                  </a:spcBef>
                </a:pPr>
                <a:endParaRPr kumimoji="1" lang="en-US"/>
              </a:p>
            </p:txBody>
          </p:sp>
          <p:sp>
            <p:nvSpPr>
              <p:cNvPr id="1034" name="Rectangle 10"/>
              <p:cNvSpPr>
                <a:spLocks noChangeArrowheads="1"/>
              </p:cNvSpPr>
              <p:nvPr/>
            </p:nvSpPr>
            <p:spPr bwMode="auto">
              <a:xfrm>
                <a:off x="297" y="432"/>
                <a:ext cx="89" cy="3792"/>
              </a:xfrm>
              <a:prstGeom prst="rect">
                <a:avLst/>
              </a:prstGeom>
              <a:solidFill>
                <a:schemeClr val="hlink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5" name="Rectangle 11"/>
              <p:cNvSpPr>
                <a:spLocks noChangeArrowheads="1"/>
              </p:cNvSpPr>
              <p:nvPr/>
            </p:nvSpPr>
            <p:spPr bwMode="auto">
              <a:xfrm>
                <a:off x="0" y="3024"/>
                <a:ext cx="327" cy="96"/>
              </a:xfrm>
              <a:prstGeom prst="rect">
                <a:avLst/>
              </a:prstGeom>
              <a:solidFill>
                <a:schemeClr val="accent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 anchor="ctr"/>
              <a:lstStyle/>
              <a:p>
                <a:pPr eaLnBrk="0" hangingPunct="0">
                  <a:spcBef>
                    <a:spcPct val="50000"/>
                  </a:spcBef>
                </a:pPr>
                <a:endParaRPr kumimoji="1" lang="en-US"/>
              </a:p>
            </p:txBody>
          </p:sp>
          <p:sp>
            <p:nvSpPr>
              <p:cNvPr id="1036" name="Rectangle 12"/>
              <p:cNvSpPr>
                <a:spLocks noChangeArrowheads="1"/>
              </p:cNvSpPr>
              <p:nvPr/>
            </p:nvSpPr>
            <p:spPr bwMode="auto">
              <a:xfrm>
                <a:off x="0" y="3216"/>
                <a:ext cx="327" cy="96"/>
              </a:xfrm>
              <a:prstGeom prst="rect">
                <a:avLst/>
              </a:prstGeom>
              <a:solidFill>
                <a:schemeClr val="accent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 anchor="ctr"/>
              <a:lstStyle/>
              <a:p>
                <a:pPr eaLnBrk="0" hangingPunct="0">
                  <a:spcBef>
                    <a:spcPct val="50000"/>
                  </a:spcBef>
                </a:pPr>
                <a:endParaRPr kumimoji="1" lang="en-US"/>
              </a:p>
            </p:txBody>
          </p:sp>
          <p:sp>
            <p:nvSpPr>
              <p:cNvPr id="1037" name="Rectangle 13"/>
              <p:cNvSpPr>
                <a:spLocks noChangeArrowheads="1"/>
              </p:cNvSpPr>
              <p:nvPr/>
            </p:nvSpPr>
            <p:spPr bwMode="auto">
              <a:xfrm>
                <a:off x="0" y="3408"/>
                <a:ext cx="327" cy="96"/>
              </a:xfrm>
              <a:prstGeom prst="rect">
                <a:avLst/>
              </a:prstGeom>
              <a:solidFill>
                <a:schemeClr val="accent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 anchor="ctr"/>
              <a:lstStyle/>
              <a:p>
                <a:pPr eaLnBrk="0" hangingPunct="0">
                  <a:spcBef>
                    <a:spcPct val="50000"/>
                  </a:spcBef>
                </a:pPr>
                <a:endParaRPr kumimoji="1" lang="en-US"/>
              </a:p>
            </p:txBody>
          </p:sp>
          <p:sp>
            <p:nvSpPr>
              <p:cNvPr id="1038" name="Arc 14"/>
              <p:cNvSpPr>
                <a:spLocks/>
              </p:cNvSpPr>
              <p:nvPr/>
            </p:nvSpPr>
            <p:spPr bwMode="auto">
              <a:xfrm>
                <a:off x="474" y="2260"/>
                <a:ext cx="125" cy="1154"/>
              </a:xfrm>
              <a:custGeom>
                <a:avLst/>
                <a:gdLst>
                  <a:gd name="G0" fmla="+- 754 0 0"/>
                  <a:gd name="G1" fmla="+- 21600 0 0"/>
                  <a:gd name="G2" fmla="+- 21600 0 0"/>
                  <a:gd name="T0" fmla="*/ 0 w 22354"/>
                  <a:gd name="T1" fmla="*/ 13 h 43200"/>
                  <a:gd name="T2" fmla="*/ 754 w 22354"/>
                  <a:gd name="T3" fmla="*/ 43200 h 43200"/>
                  <a:gd name="T4" fmla="*/ 754 w 22354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2354" h="43200" fill="none" extrusionOk="0">
                    <a:moveTo>
                      <a:pt x="0" y="13"/>
                    </a:moveTo>
                    <a:cubicBezTo>
                      <a:pt x="251" y="4"/>
                      <a:pt x="502" y="-1"/>
                      <a:pt x="754" y="0"/>
                    </a:cubicBezTo>
                    <a:cubicBezTo>
                      <a:pt x="12683" y="0"/>
                      <a:pt x="22354" y="9670"/>
                      <a:pt x="22354" y="21600"/>
                    </a:cubicBezTo>
                    <a:cubicBezTo>
                      <a:pt x="22354" y="33529"/>
                      <a:pt x="12683" y="43199"/>
                      <a:pt x="754" y="43200"/>
                    </a:cubicBezTo>
                  </a:path>
                  <a:path w="22354" h="43200" stroke="0" extrusionOk="0">
                    <a:moveTo>
                      <a:pt x="0" y="13"/>
                    </a:moveTo>
                    <a:cubicBezTo>
                      <a:pt x="251" y="4"/>
                      <a:pt x="502" y="-1"/>
                      <a:pt x="754" y="0"/>
                    </a:cubicBezTo>
                    <a:cubicBezTo>
                      <a:pt x="12683" y="0"/>
                      <a:pt x="22354" y="9670"/>
                      <a:pt x="22354" y="21600"/>
                    </a:cubicBezTo>
                    <a:cubicBezTo>
                      <a:pt x="22354" y="33529"/>
                      <a:pt x="12683" y="43199"/>
                      <a:pt x="754" y="43200"/>
                    </a:cubicBezTo>
                    <a:lnTo>
                      <a:pt x="754" y="2160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40" name="Oval 16"/>
            <p:cNvSpPr>
              <a:spLocks noChangeArrowheads="1"/>
            </p:cNvSpPr>
            <p:nvPr/>
          </p:nvSpPr>
          <p:spPr bwMode="auto">
            <a:xfrm>
              <a:off x="0" y="672"/>
              <a:ext cx="672" cy="624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eaLnBrk="0" hangingPunct="0">
                <a:spcBef>
                  <a:spcPct val="50000"/>
                </a:spcBef>
              </a:pPr>
              <a:endParaRPr kumimoji="1" lang="en-US"/>
            </a:p>
          </p:txBody>
        </p:sp>
        <p:sp>
          <p:nvSpPr>
            <p:cNvPr id="1041" name="Rectangle 17"/>
            <p:cNvSpPr>
              <a:spLocks noChangeArrowheads="1"/>
            </p:cNvSpPr>
            <p:nvPr/>
          </p:nvSpPr>
          <p:spPr bwMode="auto">
            <a:xfrm>
              <a:off x="480" y="0"/>
              <a:ext cx="192" cy="43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43" name="Rectangle 19"/>
          <p:cNvSpPr>
            <a:spLocks noChangeArrowheads="1"/>
          </p:cNvSpPr>
          <p:nvPr/>
        </p:nvSpPr>
        <p:spPr bwMode="auto">
          <a:xfrm>
            <a:off x="762000" y="1474788"/>
            <a:ext cx="8380413" cy="125412"/>
          </a:xfrm>
          <a:prstGeom prst="rect">
            <a:avLst/>
          </a:prstGeom>
          <a:solidFill>
            <a:schemeClr val="accent2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kumimoji="1"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/>
          <a:p>
            <a:fld id="{22CD78B4-9FC9-4B2F-B568-49EB157F031B}" type="datetime1">
              <a:rPr lang="en-US"/>
              <a:pPr/>
              <a:t>9/14/2010</a:t>
            </a:fld>
            <a:endParaRPr lang="en-US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28464FD9-6609-4C3A-A38B-F2C06CE9559A}" type="slidenum">
              <a:rPr lang="en-US"/>
              <a:pPr/>
              <a:t>1</a:t>
            </a:fld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Company Handbook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>
                <a:solidFill>
                  <a:schemeClr val="tx2"/>
                </a:solidFill>
              </a:rPr>
              <a:t>ACME Corp.</a:t>
            </a:r>
          </a:p>
        </p:txBody>
      </p:sp>
      <p:pic>
        <p:nvPicPr>
          <p:cNvPr id="1026" name="Picture 2" descr="C:\Program Files\Microsoft Office\MEDIA\CAGCAT10\j0299125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3068960"/>
            <a:ext cx="1100023" cy="1805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69590-FB2A-4ED2-82A4-BCB972B63090}" type="datetime1">
              <a:rPr lang="en-US"/>
              <a:pPr/>
              <a:t>9/14/2010</a:t>
            </a:fld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21884-80CB-4B67-B6D0-491F0FAFB3B3}" type="slidenum">
              <a:rPr lang="en-US"/>
              <a:pPr/>
              <a:t>10</a:t>
            </a:fld>
            <a:endParaRPr lang="en-US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Compensation</a:t>
            </a:r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sz="2400"/>
              <a:t>Policies &amp; Levels</a:t>
            </a:r>
            <a:br>
              <a:rPr lang="en-US" sz="2400"/>
            </a:br>
            <a:r>
              <a:rPr lang="en-US" sz="2400"/>
              <a:t>Contact Name, email, phone</a:t>
            </a:r>
          </a:p>
          <a:p>
            <a:pPr lvl="1"/>
            <a:r>
              <a:rPr lang="en-US" sz="2400"/>
              <a:t>Pay Scales &amp; Bonuses </a:t>
            </a:r>
            <a:br>
              <a:rPr lang="en-US" sz="2400"/>
            </a:br>
            <a:r>
              <a:rPr lang="en-US" sz="2400"/>
              <a:t>Contact Name, email, phone</a:t>
            </a:r>
          </a:p>
          <a:p>
            <a:pPr lvl="1"/>
            <a:r>
              <a:rPr lang="en-US" sz="2400"/>
              <a:t>Stock Options &amp; Information</a:t>
            </a:r>
            <a:br>
              <a:rPr lang="en-US" sz="2400"/>
            </a:br>
            <a:r>
              <a:rPr lang="en-US" sz="2400"/>
              <a:t>Contact Name, email, phone</a:t>
            </a:r>
          </a:p>
          <a:p>
            <a:pPr lvl="1"/>
            <a:r>
              <a:rPr lang="en-US" sz="2400"/>
              <a:t>Medical Benefits</a:t>
            </a:r>
            <a:br>
              <a:rPr lang="en-US" sz="2400"/>
            </a:br>
            <a:r>
              <a:rPr lang="en-US" sz="2400"/>
              <a:t>Contact Name, email, phone</a:t>
            </a:r>
          </a:p>
          <a:p>
            <a:pPr lvl="1"/>
            <a:r>
              <a:rPr lang="en-US" sz="2400"/>
              <a:t>Retirement</a:t>
            </a:r>
            <a:br>
              <a:rPr lang="en-US" sz="2400"/>
            </a:br>
            <a:r>
              <a:rPr lang="en-US" sz="2400"/>
              <a:t>Contact Name, email, phone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2B023-2F88-4406-9688-40CA45A936B0}" type="datetime1">
              <a:rPr lang="en-US"/>
              <a:pPr/>
              <a:t>9/14/2010</a:t>
            </a:fld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F4911-9608-44DB-8095-B0592397B196}" type="slidenum">
              <a:rPr lang="en-US"/>
              <a:pPr/>
              <a:t>2</a:t>
            </a:fld>
            <a:endParaRPr lang="en-US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Training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Courses, Descriptions &amp; Schedules</a:t>
            </a:r>
          </a:p>
          <a:p>
            <a:pPr lvl="1">
              <a:lnSpc>
                <a:spcPct val="90000"/>
              </a:lnSpc>
            </a:pPr>
            <a:r>
              <a:rPr lang="en-US"/>
              <a:t>Classes &amp; Schedules</a:t>
            </a:r>
            <a:br>
              <a:rPr lang="en-US"/>
            </a:br>
            <a:r>
              <a:rPr lang="en-US"/>
              <a:t>Contact Name, email, phone</a:t>
            </a:r>
          </a:p>
          <a:p>
            <a:pPr lvl="1">
              <a:lnSpc>
                <a:spcPct val="90000"/>
              </a:lnSpc>
            </a:pPr>
            <a:r>
              <a:rPr lang="en-US"/>
              <a:t>Team Development</a:t>
            </a:r>
            <a:br>
              <a:rPr lang="en-US"/>
            </a:br>
            <a:r>
              <a:rPr lang="en-US"/>
              <a:t>Contact Name, email, phone</a:t>
            </a:r>
          </a:p>
          <a:p>
            <a:pPr lvl="1">
              <a:lnSpc>
                <a:spcPct val="90000"/>
              </a:lnSpc>
            </a:pPr>
            <a:r>
              <a:rPr lang="en-US"/>
              <a:t>Management Training </a:t>
            </a:r>
            <a:br>
              <a:rPr lang="en-US"/>
            </a:br>
            <a:r>
              <a:rPr lang="en-US"/>
              <a:t>Contact Name, email, phone</a:t>
            </a:r>
          </a:p>
          <a:p>
            <a:pPr lvl="1">
              <a:lnSpc>
                <a:spcPct val="90000"/>
              </a:lnSpc>
            </a:pPr>
            <a:r>
              <a:rPr lang="en-US"/>
              <a:t>Skills Training</a:t>
            </a:r>
            <a:br>
              <a:rPr lang="en-US"/>
            </a:br>
            <a:r>
              <a:rPr lang="en-US"/>
              <a:t>Contact Name, email, phone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4388" y="188640"/>
            <a:ext cx="914400" cy="884786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2A994-85F2-49A6-A585-CCB9FB527C22}" type="datetime1">
              <a:rPr lang="en-US"/>
              <a:pPr/>
              <a:t>9/14/2010</a:t>
            </a:fld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05516-F46D-470D-8220-A208D4DF057A}" type="slidenum">
              <a:rPr lang="en-US"/>
              <a:pPr/>
              <a:t>3</a:t>
            </a:fld>
            <a:endParaRPr lang="en-US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Performance Reviews</a:t>
            </a: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Forms, Schedules &amp; Instructions</a:t>
            </a:r>
          </a:p>
          <a:p>
            <a:pPr lvl="1">
              <a:lnSpc>
                <a:spcPct val="90000"/>
              </a:lnSpc>
            </a:pPr>
            <a:r>
              <a:rPr lang="en-US"/>
              <a:t>Exempt &amp; Non-Exempt Employees</a:t>
            </a:r>
            <a:br>
              <a:rPr lang="en-US"/>
            </a:br>
            <a:r>
              <a:rPr lang="en-US"/>
              <a:t>Contact Name, email, phone</a:t>
            </a:r>
          </a:p>
          <a:p>
            <a:pPr lvl="1">
              <a:lnSpc>
                <a:spcPct val="90000"/>
              </a:lnSpc>
            </a:pPr>
            <a:r>
              <a:rPr lang="en-US"/>
              <a:t>Managers &amp; Interns</a:t>
            </a:r>
            <a:br>
              <a:rPr lang="en-US"/>
            </a:br>
            <a:r>
              <a:rPr lang="en-US"/>
              <a:t>Contact Name, email, phone</a:t>
            </a:r>
          </a:p>
          <a:p>
            <a:pPr lvl="1">
              <a:lnSpc>
                <a:spcPct val="90000"/>
              </a:lnSpc>
            </a:pPr>
            <a:r>
              <a:rPr lang="en-US"/>
              <a:t>Setting Goals &amp; Objectives </a:t>
            </a:r>
            <a:br>
              <a:rPr lang="en-US"/>
            </a:br>
            <a:r>
              <a:rPr lang="en-US"/>
              <a:t>Contact Name, email, phone</a:t>
            </a:r>
          </a:p>
          <a:p>
            <a:pPr lvl="1">
              <a:lnSpc>
                <a:spcPct val="90000"/>
              </a:lnSpc>
            </a:pPr>
            <a:r>
              <a:rPr lang="en-US"/>
              <a:t>Policies, General Info</a:t>
            </a:r>
            <a:br>
              <a:rPr lang="en-US"/>
            </a:br>
            <a:r>
              <a:rPr lang="en-US"/>
              <a:t>Contact Name, email, phone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80D0F-EBE5-4245-A905-80E438D0DAA8}" type="datetime1">
              <a:rPr lang="en-US"/>
              <a:pPr/>
              <a:t>9/14/2010</a:t>
            </a:fld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D3D2F-1B28-426D-BB4C-55BCBCFE9F97}" type="slidenum">
              <a:rPr lang="en-US"/>
              <a:pPr/>
              <a:t>4</a:t>
            </a:fld>
            <a:endParaRPr lang="en-US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Performance Improvement</a:t>
            </a:r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/>
              <a:t>Policies &amp; Procedures</a:t>
            </a:r>
            <a:br>
              <a:rPr lang="en-US"/>
            </a:br>
            <a:r>
              <a:rPr lang="en-US"/>
              <a:t>Contact Name, email, phone</a:t>
            </a:r>
          </a:p>
          <a:p>
            <a:pPr lvl="1"/>
            <a:r>
              <a:rPr lang="en-US"/>
              <a:t>Forms</a:t>
            </a:r>
            <a:br>
              <a:rPr lang="en-US"/>
            </a:br>
            <a:r>
              <a:rPr lang="en-US"/>
              <a:t>Contact Name, email, phone</a:t>
            </a:r>
          </a:p>
          <a:p>
            <a:pPr lvl="1"/>
            <a:r>
              <a:rPr lang="en-US"/>
              <a:t>Outplacement </a:t>
            </a:r>
            <a:br>
              <a:rPr lang="en-US"/>
            </a:br>
            <a:r>
              <a:rPr lang="en-US"/>
              <a:t>Contact Name, email, phone</a:t>
            </a:r>
          </a:p>
          <a:p>
            <a:pPr lvl="1"/>
            <a:r>
              <a:rPr lang="en-US"/>
              <a:t>Compensation</a:t>
            </a:r>
            <a:br>
              <a:rPr lang="en-US"/>
            </a:br>
            <a:r>
              <a:rPr lang="en-US"/>
              <a:t>Contact Name, email, phone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B15A6-CEDC-4D8E-B2C9-F6D5D88DC9BE}" type="datetime1">
              <a:rPr lang="en-US"/>
              <a:pPr/>
              <a:t>9/14/2010</a:t>
            </a:fld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94962-61EC-4412-90A7-4EBA0F0B710D}" type="slidenum">
              <a:rPr lang="en-US"/>
              <a:pPr/>
              <a:t>5</a:t>
            </a:fld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Recruiting</a:t>
            </a:r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sz="2400"/>
              <a:t>Campus Recruiting</a:t>
            </a:r>
            <a:br>
              <a:rPr lang="en-US" sz="2400"/>
            </a:br>
            <a:r>
              <a:rPr lang="en-US" sz="2400"/>
              <a:t>Contact Name, email, phone</a:t>
            </a:r>
          </a:p>
          <a:p>
            <a:pPr lvl="1"/>
            <a:r>
              <a:rPr lang="en-US" sz="2400"/>
              <a:t>Employee Recruiting</a:t>
            </a:r>
            <a:br>
              <a:rPr lang="en-US" sz="2400"/>
            </a:br>
            <a:r>
              <a:rPr lang="en-US" sz="2400"/>
              <a:t>Contact Name, email, phone</a:t>
            </a:r>
          </a:p>
          <a:p>
            <a:pPr lvl="1"/>
            <a:r>
              <a:rPr lang="en-US" sz="2400"/>
              <a:t>Intern Recruiting </a:t>
            </a:r>
            <a:br>
              <a:rPr lang="en-US" sz="2400"/>
            </a:br>
            <a:r>
              <a:rPr lang="en-US" sz="2400"/>
              <a:t>Contact Name, email, phone</a:t>
            </a:r>
          </a:p>
          <a:p>
            <a:pPr lvl="1"/>
            <a:r>
              <a:rPr lang="en-US" sz="2400"/>
              <a:t>Professional Recruiters</a:t>
            </a:r>
            <a:br>
              <a:rPr lang="en-US" sz="2400"/>
            </a:br>
            <a:r>
              <a:rPr lang="en-US" sz="2400"/>
              <a:t>Contact Name, email, phone</a:t>
            </a:r>
          </a:p>
          <a:p>
            <a:pPr lvl="1"/>
            <a:r>
              <a:rPr lang="en-US" sz="2400"/>
              <a:t>Job Description, Forms</a:t>
            </a:r>
            <a:br>
              <a:rPr lang="en-US" sz="2400"/>
            </a:br>
            <a:r>
              <a:rPr lang="en-US" sz="2400"/>
              <a:t>Contact Name, email, phone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5BFFA-320A-446B-83D6-04F588CB11D2}" type="datetime1">
              <a:rPr lang="en-US"/>
              <a:pPr/>
              <a:t>9/14/2010</a:t>
            </a:fld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6031E-4B73-43D3-AE76-57AC31EE0A4F}" type="slidenum">
              <a:rPr lang="en-US"/>
              <a:pPr/>
              <a:t>6</a:t>
            </a:fld>
            <a:endParaRPr lang="en-US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Transfers</a:t>
            </a:r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/>
              <a:t>Employee Transfer Procedures</a:t>
            </a:r>
            <a:br>
              <a:rPr lang="en-US"/>
            </a:br>
            <a:r>
              <a:rPr lang="en-US"/>
              <a:t>Contact Name, email, phone</a:t>
            </a:r>
          </a:p>
          <a:p>
            <a:pPr lvl="1"/>
            <a:r>
              <a:rPr lang="en-US"/>
              <a:t>Transfer Request Forms </a:t>
            </a:r>
            <a:br>
              <a:rPr lang="en-US"/>
            </a:br>
            <a:r>
              <a:rPr lang="en-US"/>
              <a:t>Contact Name, email, phone</a:t>
            </a:r>
          </a:p>
          <a:p>
            <a:pPr lvl="1"/>
            <a:r>
              <a:rPr lang="en-US"/>
              <a:t>Employee Relocation</a:t>
            </a:r>
            <a:br>
              <a:rPr lang="en-US"/>
            </a:br>
            <a:r>
              <a:rPr lang="en-US"/>
              <a:t>Contact Name, email, phone</a:t>
            </a:r>
          </a:p>
          <a:p>
            <a:pPr lvl="1"/>
            <a:r>
              <a:rPr lang="en-US"/>
              <a:t>Relocation Forms</a:t>
            </a:r>
            <a:br>
              <a:rPr lang="en-US"/>
            </a:br>
            <a:r>
              <a:rPr lang="en-US"/>
              <a:t>Contact Name, email, phone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33C58-04E0-43A4-B778-C35E41775810}" type="datetime1">
              <a:rPr lang="en-US"/>
              <a:pPr/>
              <a:t>9/14/2010</a:t>
            </a:fld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73E76-0ECD-46C9-8227-5ABA75F8E44B}" type="slidenum">
              <a:rPr lang="en-US"/>
              <a:pPr/>
              <a:t>7</a:t>
            </a:fld>
            <a:endParaRPr lang="en-US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Termination</a:t>
            </a:r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/>
              <a:t>Compensation Planning</a:t>
            </a:r>
            <a:br>
              <a:rPr lang="en-US"/>
            </a:br>
            <a:r>
              <a:rPr lang="en-US"/>
              <a:t>Contact Name, email, phone</a:t>
            </a:r>
          </a:p>
          <a:p>
            <a:pPr lvl="1"/>
            <a:r>
              <a:rPr lang="en-US"/>
              <a:t>Termination Policies &amp; Law </a:t>
            </a:r>
            <a:br>
              <a:rPr lang="en-US"/>
            </a:br>
            <a:r>
              <a:rPr lang="en-US"/>
              <a:t>Contact Name, email, phone</a:t>
            </a:r>
          </a:p>
          <a:p>
            <a:pPr lvl="1"/>
            <a:r>
              <a:rPr lang="en-US"/>
              <a:t>Termination Form</a:t>
            </a:r>
            <a:br>
              <a:rPr lang="en-US"/>
            </a:br>
            <a:r>
              <a:rPr lang="en-US"/>
              <a:t>Contact Name, email, phone</a:t>
            </a:r>
          </a:p>
          <a:p>
            <a:pPr lvl="1"/>
            <a:r>
              <a:rPr lang="en-US"/>
              <a:t>Resignation Confirmation Form</a:t>
            </a:r>
            <a:br>
              <a:rPr lang="en-US"/>
            </a:br>
            <a:r>
              <a:rPr lang="en-US"/>
              <a:t>Contact Name, email, phone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13F7-A5DB-49C2-9AD4-67C923780081}" type="datetime1">
              <a:rPr lang="en-US"/>
              <a:pPr/>
              <a:t>9/14/2010</a:t>
            </a:fld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711B2-F330-4869-BDDF-20C59DE08B86}" type="slidenum">
              <a:rPr lang="en-US"/>
              <a:pPr/>
              <a:t>8</a:t>
            </a:fld>
            <a:endParaRPr lang="en-US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Internal Job Listings</a:t>
            </a:r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/>
              <a:t>Finding Internal Jobs</a:t>
            </a:r>
            <a:br>
              <a:rPr lang="en-US"/>
            </a:br>
            <a:r>
              <a:rPr lang="en-US"/>
              <a:t>Contact Name, email, phone</a:t>
            </a:r>
          </a:p>
          <a:p>
            <a:pPr lvl="1"/>
            <a:r>
              <a:rPr lang="en-US"/>
              <a:t>Job Listings </a:t>
            </a:r>
            <a:br>
              <a:rPr lang="en-US"/>
            </a:br>
            <a:r>
              <a:rPr lang="en-US"/>
              <a:t>Contact Name, email, phone</a:t>
            </a:r>
          </a:p>
          <a:p>
            <a:pPr lvl="1"/>
            <a:r>
              <a:rPr lang="en-US"/>
              <a:t>Job Posting Form</a:t>
            </a:r>
            <a:br>
              <a:rPr lang="en-US"/>
            </a:br>
            <a:r>
              <a:rPr lang="en-US"/>
              <a:t>Contact Name, email, phone</a:t>
            </a:r>
          </a:p>
        </p:txBody>
      </p:sp>
      <p:sp>
        <p:nvSpPr>
          <p:cNvPr id="12294" name="Documents"/>
          <p:cNvSpPr>
            <a:spLocks noEditPoints="1" noChangeArrowheads="1"/>
          </p:cNvSpPr>
          <p:nvPr/>
        </p:nvSpPr>
        <p:spPr bwMode="auto">
          <a:xfrm>
            <a:off x="7596188" y="4652963"/>
            <a:ext cx="1223962" cy="1403350"/>
          </a:xfrm>
          <a:custGeom>
            <a:avLst/>
            <a:gdLst>
              <a:gd name="T0" fmla="*/ 0 w 21600"/>
              <a:gd name="T1" fmla="*/ 2800 h 21600"/>
              <a:gd name="T2" fmla="*/ 3468 w 21600"/>
              <a:gd name="T3" fmla="*/ 0 h 21600"/>
              <a:gd name="T4" fmla="*/ 21653 w 21600"/>
              <a:gd name="T5" fmla="*/ 18828 h 21600"/>
              <a:gd name="T6" fmla="*/ 19954 w 21600"/>
              <a:gd name="T7" fmla="*/ 20214 h 21600"/>
              <a:gd name="T8" fmla="*/ 18256 w 21600"/>
              <a:gd name="T9" fmla="*/ 21628 h 21600"/>
              <a:gd name="T10" fmla="*/ 19954 w 21600"/>
              <a:gd name="T11" fmla="*/ 1428 h 21600"/>
              <a:gd name="T12" fmla="*/ 18256 w 21600"/>
              <a:gd name="T13" fmla="*/ 2800 h 21600"/>
              <a:gd name="T14" fmla="*/ 1645 w 21600"/>
              <a:gd name="T15" fmla="*/ 1428 h 21600"/>
              <a:gd name="T16" fmla="*/ 21600 w 21600"/>
              <a:gd name="T17" fmla="*/ 0 h 21600"/>
              <a:gd name="T18" fmla="*/ 10800 w 21600"/>
              <a:gd name="T19" fmla="*/ 0 h 21600"/>
              <a:gd name="T20" fmla="*/ 0 w 21600"/>
              <a:gd name="T21" fmla="*/ 10800 h 21600"/>
              <a:gd name="T22" fmla="*/ 21600 w 21600"/>
              <a:gd name="T23" fmla="*/ 10800 h 21600"/>
              <a:gd name="T24" fmla="*/ 1645 w 21600"/>
              <a:gd name="T25" fmla="*/ 4171 h 21600"/>
              <a:gd name="T26" fmla="*/ 16522 w 21600"/>
              <a:gd name="T27" fmla="*/ 17314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T24" t="T25" r="T26" b="T27"/>
            <a:pathLst>
              <a:path w="21600" h="21600" extrusionOk="0">
                <a:moveTo>
                  <a:pt x="0" y="18014"/>
                </a:moveTo>
                <a:lnTo>
                  <a:pt x="0" y="2800"/>
                </a:lnTo>
                <a:lnTo>
                  <a:pt x="1645" y="2800"/>
                </a:lnTo>
                <a:lnTo>
                  <a:pt x="1645" y="1428"/>
                </a:lnTo>
                <a:lnTo>
                  <a:pt x="3468" y="1428"/>
                </a:lnTo>
                <a:lnTo>
                  <a:pt x="3468" y="0"/>
                </a:lnTo>
                <a:lnTo>
                  <a:pt x="21653" y="0"/>
                </a:lnTo>
                <a:lnTo>
                  <a:pt x="21653" y="18828"/>
                </a:lnTo>
                <a:lnTo>
                  <a:pt x="19954" y="18828"/>
                </a:lnTo>
                <a:lnTo>
                  <a:pt x="19954" y="20214"/>
                </a:lnTo>
                <a:lnTo>
                  <a:pt x="18256" y="20214"/>
                </a:lnTo>
                <a:lnTo>
                  <a:pt x="18256" y="21600"/>
                </a:lnTo>
                <a:lnTo>
                  <a:pt x="4434" y="21600"/>
                </a:lnTo>
                <a:lnTo>
                  <a:pt x="0" y="18014"/>
                </a:lnTo>
                <a:close/>
              </a:path>
              <a:path w="21600" h="21600" extrusionOk="0">
                <a:moveTo>
                  <a:pt x="3486" y="1428"/>
                </a:moveTo>
                <a:lnTo>
                  <a:pt x="19954" y="1428"/>
                </a:lnTo>
                <a:lnTo>
                  <a:pt x="19954" y="20214"/>
                </a:lnTo>
                <a:lnTo>
                  <a:pt x="18256" y="20214"/>
                </a:lnTo>
                <a:lnTo>
                  <a:pt x="18256" y="2800"/>
                </a:lnTo>
                <a:lnTo>
                  <a:pt x="1645" y="2800"/>
                </a:lnTo>
                <a:lnTo>
                  <a:pt x="1645" y="1428"/>
                </a:lnTo>
                <a:lnTo>
                  <a:pt x="3486" y="1428"/>
                </a:lnTo>
                <a:close/>
              </a:path>
              <a:path w="21600" h="21600" extrusionOk="0">
                <a:moveTo>
                  <a:pt x="0" y="18014"/>
                </a:moveTo>
                <a:lnTo>
                  <a:pt x="4434" y="18000"/>
                </a:lnTo>
                <a:lnTo>
                  <a:pt x="4434" y="21600"/>
                </a:lnTo>
                <a:lnTo>
                  <a:pt x="0" y="18014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12295" name="AutoShape 7"/>
          <p:cNvSpPr>
            <a:spLocks noChangeArrowheads="1"/>
          </p:cNvSpPr>
          <p:nvPr/>
        </p:nvSpPr>
        <p:spPr bwMode="auto">
          <a:xfrm rot="10800000">
            <a:off x="3816350" y="4868863"/>
            <a:ext cx="3276600" cy="1117600"/>
          </a:xfrm>
          <a:prstGeom prst="rightArrow">
            <a:avLst>
              <a:gd name="adj1" fmla="val 50000"/>
              <a:gd name="adj2" fmla="val 73295"/>
            </a:avLst>
          </a:prstGeom>
          <a:solidFill>
            <a:srgbClr val="FF0000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804D6-BA42-40BA-82EF-693C56ED87F0}" type="datetime1">
              <a:rPr lang="en-US"/>
              <a:pPr/>
              <a:t>9/14/2010</a:t>
            </a:fld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0EFA5-72B4-4103-B3DF-EC61BDEDD069}" type="slidenum">
              <a:rPr lang="en-US"/>
              <a:pPr/>
              <a:t>9</a:t>
            </a:fld>
            <a:endParaRPr lang="en-US"/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Leaves &amp; Disability</a:t>
            </a:r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/>
              <a:t>Maternity Leave</a:t>
            </a:r>
            <a:br>
              <a:rPr lang="en-US"/>
            </a:br>
            <a:r>
              <a:rPr lang="en-US"/>
              <a:t>Contact Name, email, phone</a:t>
            </a:r>
          </a:p>
          <a:p>
            <a:pPr lvl="1"/>
            <a:r>
              <a:rPr lang="en-US"/>
              <a:t>Short &amp; Long-Term Disability </a:t>
            </a:r>
            <a:br>
              <a:rPr lang="en-US"/>
            </a:br>
            <a:r>
              <a:rPr lang="en-US"/>
              <a:t>Contact Name, email, phone</a:t>
            </a:r>
          </a:p>
          <a:p>
            <a:pPr lvl="1"/>
            <a:r>
              <a:rPr lang="en-US"/>
              <a:t>Leave of Absence</a:t>
            </a:r>
            <a:br>
              <a:rPr lang="en-US"/>
            </a:br>
            <a:r>
              <a:rPr lang="en-US"/>
              <a:t>Contact Name, email, phone</a:t>
            </a:r>
          </a:p>
          <a:p>
            <a:pPr lvl="1"/>
            <a:r>
              <a:rPr lang="en-US"/>
              <a:t>Sabbaticals</a:t>
            </a:r>
            <a:br>
              <a:rPr lang="en-US"/>
            </a:br>
            <a:r>
              <a:rPr lang="en-US"/>
              <a:t>Contact Name, email, phone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ompany Handbook">
  <a:themeElements>
    <a:clrScheme name="Company Handbook 1">
      <a:dk1>
        <a:srgbClr val="00354E"/>
      </a:dk1>
      <a:lt1>
        <a:srgbClr val="EAEAEA"/>
      </a:lt1>
      <a:dk2>
        <a:srgbClr val="006699"/>
      </a:dk2>
      <a:lt2>
        <a:srgbClr val="CCECFF"/>
      </a:lt2>
      <a:accent1>
        <a:srgbClr val="006699"/>
      </a:accent1>
      <a:accent2>
        <a:srgbClr val="6699FF"/>
      </a:accent2>
      <a:accent3>
        <a:srgbClr val="AAB8CA"/>
      </a:accent3>
      <a:accent4>
        <a:srgbClr val="C8C8C8"/>
      </a:accent4>
      <a:accent5>
        <a:srgbClr val="AAB8CA"/>
      </a:accent5>
      <a:accent6>
        <a:srgbClr val="5C8AE7"/>
      </a:accent6>
      <a:hlink>
        <a:srgbClr val="CCCCFF"/>
      </a:hlink>
      <a:folHlink>
        <a:srgbClr val="5E6FD4"/>
      </a:folHlink>
    </a:clrScheme>
    <a:fontScheme name="Company Handbook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ompany Handbook 1">
        <a:dk1>
          <a:srgbClr val="00354E"/>
        </a:dk1>
        <a:lt1>
          <a:srgbClr val="EAEAEA"/>
        </a:lt1>
        <a:dk2>
          <a:srgbClr val="006699"/>
        </a:dk2>
        <a:lt2>
          <a:srgbClr val="CCECFF"/>
        </a:lt2>
        <a:accent1>
          <a:srgbClr val="006699"/>
        </a:accent1>
        <a:accent2>
          <a:srgbClr val="6699FF"/>
        </a:accent2>
        <a:accent3>
          <a:srgbClr val="AAB8CA"/>
        </a:accent3>
        <a:accent4>
          <a:srgbClr val="C8C8C8"/>
        </a:accent4>
        <a:accent5>
          <a:srgbClr val="AAB8CA"/>
        </a:accent5>
        <a:accent6>
          <a:srgbClr val="5C8AE7"/>
        </a:accent6>
        <a:hlink>
          <a:srgbClr val="CCCCFF"/>
        </a:hlink>
        <a:folHlink>
          <a:srgbClr val="5E6FD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ny Handbook 2">
        <a:dk1>
          <a:srgbClr val="000080"/>
        </a:dk1>
        <a:lt1>
          <a:srgbClr val="FFFFFF"/>
        </a:lt1>
        <a:dk2>
          <a:srgbClr val="3366CC"/>
        </a:dk2>
        <a:lt2>
          <a:srgbClr val="7A7C93"/>
        </a:lt2>
        <a:accent1>
          <a:srgbClr val="006699"/>
        </a:accent1>
        <a:accent2>
          <a:srgbClr val="6699FF"/>
        </a:accent2>
        <a:accent3>
          <a:srgbClr val="FFFFFF"/>
        </a:accent3>
        <a:accent4>
          <a:srgbClr val="00006C"/>
        </a:accent4>
        <a:accent5>
          <a:srgbClr val="AAB8CA"/>
        </a:accent5>
        <a:accent6>
          <a:srgbClr val="5C8AE7"/>
        </a:accent6>
        <a:hlink>
          <a:srgbClr val="9933FF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any Handbook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969696"/>
        </a:accent1>
        <a:accent2>
          <a:srgbClr val="CBCBCB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B8B8B8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any Handbook 4">
        <a:dk1>
          <a:srgbClr val="660066"/>
        </a:dk1>
        <a:lt1>
          <a:srgbClr val="EAEAEA"/>
        </a:lt1>
        <a:dk2>
          <a:srgbClr val="3366CC"/>
        </a:dk2>
        <a:lt2>
          <a:srgbClr val="7A7C93"/>
        </a:lt2>
        <a:accent1>
          <a:srgbClr val="00CCCC"/>
        </a:accent1>
        <a:accent2>
          <a:srgbClr val="CC66FF"/>
        </a:accent2>
        <a:accent3>
          <a:srgbClr val="F3F3F3"/>
        </a:accent3>
        <a:accent4>
          <a:srgbClr val="560056"/>
        </a:accent4>
        <a:accent5>
          <a:srgbClr val="AAE2E2"/>
        </a:accent5>
        <a:accent6>
          <a:srgbClr val="B95CE7"/>
        </a:accent6>
        <a:hlink>
          <a:srgbClr val="FF9966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any Handbook 5">
        <a:dk1>
          <a:srgbClr val="00354E"/>
        </a:dk1>
        <a:lt1>
          <a:srgbClr val="EAEAEA"/>
        </a:lt1>
        <a:dk2>
          <a:srgbClr val="6D67AA"/>
        </a:dk2>
        <a:lt2>
          <a:srgbClr val="CCCCFF"/>
        </a:lt2>
        <a:accent1>
          <a:srgbClr val="6600CC"/>
        </a:accent1>
        <a:accent2>
          <a:srgbClr val="9999FF"/>
        </a:accent2>
        <a:accent3>
          <a:srgbClr val="BAB8D2"/>
        </a:accent3>
        <a:accent4>
          <a:srgbClr val="C8C8C8"/>
        </a:accent4>
        <a:accent5>
          <a:srgbClr val="B8AAE2"/>
        </a:accent5>
        <a:accent6>
          <a:srgbClr val="8A8AE7"/>
        </a:accent6>
        <a:hlink>
          <a:srgbClr val="CCCCFF"/>
        </a:hlink>
        <a:folHlink>
          <a:srgbClr val="9D70B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ny Handbook 6">
        <a:dk1>
          <a:srgbClr val="003366"/>
        </a:dk1>
        <a:lt1>
          <a:srgbClr val="EAEAEA"/>
        </a:lt1>
        <a:dk2>
          <a:srgbClr val="009999"/>
        </a:dk2>
        <a:lt2>
          <a:srgbClr val="FFFFFF"/>
        </a:lt2>
        <a:accent1>
          <a:srgbClr val="008080"/>
        </a:accent1>
        <a:accent2>
          <a:srgbClr val="00CCCC"/>
        </a:accent2>
        <a:accent3>
          <a:srgbClr val="AACACA"/>
        </a:accent3>
        <a:accent4>
          <a:srgbClr val="C8C8C8"/>
        </a:accent4>
        <a:accent5>
          <a:srgbClr val="AAC0C0"/>
        </a:accent5>
        <a:accent6>
          <a:srgbClr val="00B9B9"/>
        </a:accent6>
        <a:hlink>
          <a:srgbClr val="A7DDE1"/>
        </a:hlink>
        <a:folHlink>
          <a:srgbClr val="FF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Company Handbook</Template>
  <TotalTime>15</TotalTime>
  <Words>75</Words>
  <Application>Microsoft Office PowerPoint</Application>
  <PresentationFormat>On-screen Show (4:3)</PresentationFormat>
  <Paragraphs>70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Company Handbook</vt:lpstr>
      <vt:lpstr>Company Handbook</vt:lpstr>
      <vt:lpstr>Training</vt:lpstr>
      <vt:lpstr>Performance Reviews</vt:lpstr>
      <vt:lpstr>Performance Improvement</vt:lpstr>
      <vt:lpstr>Recruiting</vt:lpstr>
      <vt:lpstr>Transfers</vt:lpstr>
      <vt:lpstr>Termination</vt:lpstr>
      <vt:lpstr>Internal Job Listings</vt:lpstr>
      <vt:lpstr>Leaves &amp; Disability</vt:lpstr>
      <vt:lpstr>Compensation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The Boss</dc:creator>
  <cp:lastModifiedBy>PCM Courseware</cp:lastModifiedBy>
  <cp:revision>3</cp:revision>
  <cp:lastPrinted>1601-01-01T00:00:00Z</cp:lastPrinted>
  <dcterms:created xsi:type="dcterms:W3CDTF">1601-01-01T00:00:00Z</dcterms:created>
  <dcterms:modified xsi:type="dcterms:W3CDTF">2010-09-14T18:05:12Z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2</vt:i4>
  </property>
  <property fmtid="{D5CDD505-2E9C-101B-9397-08002B2CF9AE}" pid="3" name="LCID">
    <vt:i4>1033</vt:i4>
  </property>
</Properties>
</file>