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0" autoAdjust="0"/>
    <p:restoredTop sz="94595" autoAdjust="0"/>
  </p:normalViewPr>
  <p:slideViewPr>
    <p:cSldViewPr>
      <p:cViewPr varScale="1">
        <p:scale>
          <a:sx n="79" d="100"/>
          <a:sy n="79" d="100"/>
        </p:scale>
        <p:origin x="-250" y="-72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42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C0B4FD0-0FF4-479F-8596-FC4074F1B2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973E0FE-3C20-4BDE-8FDE-A56E7C9CC4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2457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1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2458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58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2458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59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4592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9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59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60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60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DA4EAE1-2806-42F3-8069-F7724E0D54A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4602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30681-E569-40C2-9475-52AEFD3557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BA1C6-70F1-412E-A410-B2897C760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26B49-4B7A-4DB6-8043-9F91D0D06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A3BEB-F3F3-4B20-8BF7-3923AD1C0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B0BFF-FFF2-4595-80D7-CB6F1FFAE3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469B9-079C-4260-A3BD-7F4C5334BC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6030A-09F6-48A2-AFFA-653E91796D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2868A-50A2-4C78-BCC0-B4CA7A11AF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C6F33-D424-4F4E-B0C9-722D2AE5F2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BA7CC-3D51-4C48-B7FF-89F4C9A90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355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355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356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6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6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356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7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57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5831F52-AE16-4F90-9FE8-BF81A5261D6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Rodney's Video – Project Overview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Rodney Larson</a:t>
            </a:r>
          </a:p>
          <a:p>
            <a:r>
              <a:rPr lang="en-US"/>
              <a:t>President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Status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High-level overview of progress against schedule</a:t>
            </a:r>
          </a:p>
          <a:p>
            <a:pPr lvl="1"/>
            <a:r>
              <a:rPr lang="en-US"/>
              <a:t>On-track in what areas</a:t>
            </a:r>
          </a:p>
          <a:p>
            <a:pPr lvl="1"/>
            <a:r>
              <a:rPr lang="en-US"/>
              <a:t>Behind in what areas</a:t>
            </a:r>
          </a:p>
          <a:p>
            <a:pPr lvl="1"/>
            <a:r>
              <a:rPr lang="en-US"/>
              <a:t>Ahead in what areas</a:t>
            </a:r>
          </a:p>
          <a:p>
            <a:r>
              <a:rPr lang="en-US"/>
              <a:t>Unexpected delays or issues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Documents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Marketing plan</a:t>
            </a:r>
          </a:p>
          <a:p>
            <a:pPr lvl="1">
              <a:lnSpc>
                <a:spcPct val="90000"/>
              </a:lnSpc>
            </a:pPr>
            <a:r>
              <a:rPr lang="en-US"/>
              <a:t>Location or contact name/phone</a:t>
            </a:r>
          </a:p>
          <a:p>
            <a:pPr>
              <a:lnSpc>
                <a:spcPct val="90000"/>
              </a:lnSpc>
            </a:pPr>
            <a:r>
              <a:rPr lang="en-US"/>
              <a:t>Budget</a:t>
            </a:r>
          </a:p>
          <a:p>
            <a:pPr lvl="1">
              <a:lnSpc>
                <a:spcPct val="90000"/>
              </a:lnSpc>
            </a:pPr>
            <a:r>
              <a:rPr lang="en-US"/>
              <a:t>Location or contact name/phone</a:t>
            </a:r>
          </a:p>
          <a:p>
            <a:pPr>
              <a:lnSpc>
                <a:spcPct val="90000"/>
              </a:lnSpc>
            </a:pPr>
            <a:r>
              <a:rPr lang="en-US"/>
              <a:t>Post mortem</a:t>
            </a:r>
          </a:p>
          <a:p>
            <a:pPr lvl="1">
              <a:lnSpc>
                <a:spcPct val="90000"/>
              </a:lnSpc>
            </a:pPr>
            <a:r>
              <a:rPr lang="en-US"/>
              <a:t>Location or contact name/phone</a:t>
            </a:r>
          </a:p>
          <a:p>
            <a:pPr>
              <a:lnSpc>
                <a:spcPct val="90000"/>
              </a:lnSpc>
            </a:pPr>
            <a:r>
              <a:rPr lang="en-US"/>
              <a:t>Submit questions</a:t>
            </a:r>
          </a:p>
          <a:p>
            <a:pPr lvl="1">
              <a:lnSpc>
                <a:spcPct val="90000"/>
              </a:lnSpc>
            </a:pPr>
            <a:r>
              <a:rPr lang="en-US"/>
              <a:t>Location or contact name/phone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Goals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Ultimate goal of project</a:t>
            </a:r>
          </a:p>
          <a:p>
            <a:r>
              <a:rPr lang="en-US"/>
              <a:t>Relationship to other projects</a:t>
            </a:r>
          </a:p>
          <a:p>
            <a:r>
              <a:rPr lang="en-US"/>
              <a:t>High-level timing goals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Description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Describe the project in non-technical terms.</a:t>
            </a:r>
          </a:p>
          <a:p>
            <a:r>
              <a:rPr lang="en-US"/>
              <a:t>Use following slides for discussing status, schedules, budget, etc.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6038" tIns="46038" rIns="46038" bIns="46038" anchor="ctr"/>
          <a:lstStyle/>
          <a:p>
            <a:pPr algn="r"/>
            <a:r>
              <a:rPr kumimoji="1" lang="en-US" sz="1600" b="1"/>
              <a:t>FOR MORE INFO...</a:t>
            </a:r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List location or contact for specification (or other related documents) here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Competitive Analysis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Competitors </a:t>
            </a:r>
          </a:p>
          <a:p>
            <a:pPr lvl="1"/>
            <a:r>
              <a:rPr lang="en-US"/>
              <a:t>(You may want to allocate one slide per competitor)</a:t>
            </a:r>
          </a:p>
          <a:p>
            <a:r>
              <a:rPr lang="en-US"/>
              <a:t>Strengths </a:t>
            </a:r>
          </a:p>
          <a:p>
            <a:pPr lvl="1"/>
            <a:r>
              <a:rPr lang="en-US"/>
              <a:t>Your strengths relative to competitors</a:t>
            </a:r>
          </a:p>
          <a:p>
            <a:r>
              <a:rPr lang="en-US"/>
              <a:t>Weaknesses</a:t>
            </a:r>
          </a:p>
          <a:p>
            <a:pPr lvl="1"/>
            <a:r>
              <a:rPr lang="en-US"/>
              <a:t>Your weaknesses relative to competitor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Competitive Analysis, Cont.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Competitors</a:t>
            </a:r>
          </a:p>
          <a:p>
            <a:r>
              <a:rPr lang="en-US"/>
              <a:t>Strengths</a:t>
            </a:r>
          </a:p>
          <a:p>
            <a:r>
              <a:rPr lang="en-US"/>
              <a:t>Weaknesses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6038" tIns="46038" rIns="46038" bIns="46038" anchor="ctr"/>
          <a:lstStyle/>
          <a:p>
            <a:pPr algn="r"/>
            <a:r>
              <a:rPr kumimoji="1" lang="en-US" sz="1600" b="1"/>
              <a:t>FOR MORE INFO...</a:t>
            </a:r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List location or contact for competitive analysis (or other related documents) here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Technology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New technology being used</a:t>
            </a:r>
          </a:p>
          <a:p>
            <a:pPr lvl="1"/>
            <a:r>
              <a:rPr lang="en-US"/>
              <a:t>Benefits</a:t>
            </a:r>
          </a:p>
          <a:p>
            <a:r>
              <a:rPr lang="en-US"/>
              <a:t>Standards being adopted</a:t>
            </a:r>
          </a:p>
          <a:p>
            <a:pPr lvl="1"/>
            <a:r>
              <a:rPr lang="en-US"/>
              <a:t>Benefits</a:t>
            </a:r>
          </a:p>
          <a:p>
            <a:r>
              <a:rPr lang="en-US"/>
              <a:t>Standards specifically being ignored</a:t>
            </a:r>
          </a:p>
          <a:p>
            <a:pPr lvl="1"/>
            <a:r>
              <a:rPr lang="en-US"/>
              <a:t>Drawbacks &amp; benefits</a:t>
            </a:r>
          </a:p>
          <a:p>
            <a:pPr>
              <a:buFontTx/>
              <a:buNone/>
            </a:pPr>
            <a:r>
              <a:rPr lang="en-US"/>
              <a:t>DYA: define your acronyms!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Team/Resources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State assumptions about resources allocated to this project</a:t>
            </a:r>
          </a:p>
          <a:p>
            <a:pPr lvl="1">
              <a:lnSpc>
                <a:spcPct val="90000"/>
              </a:lnSpc>
            </a:pPr>
            <a:r>
              <a:rPr lang="en-US"/>
              <a:t>People</a:t>
            </a:r>
          </a:p>
          <a:p>
            <a:pPr lvl="1">
              <a:lnSpc>
                <a:spcPct val="90000"/>
              </a:lnSpc>
            </a:pPr>
            <a:r>
              <a:rPr lang="en-US"/>
              <a:t>Equipment</a:t>
            </a:r>
          </a:p>
          <a:p>
            <a:pPr lvl="1">
              <a:lnSpc>
                <a:spcPct val="90000"/>
              </a:lnSpc>
            </a:pPr>
            <a:r>
              <a:rPr lang="en-US"/>
              <a:t>Locations</a:t>
            </a:r>
          </a:p>
          <a:p>
            <a:pPr lvl="1">
              <a:lnSpc>
                <a:spcPct val="90000"/>
              </a:lnSpc>
            </a:pPr>
            <a:r>
              <a:rPr lang="en-US"/>
              <a:t>Support &amp; outside services</a:t>
            </a:r>
          </a:p>
          <a:p>
            <a:pPr lvl="1">
              <a:lnSpc>
                <a:spcPct val="90000"/>
              </a:lnSpc>
            </a:pPr>
            <a:r>
              <a:rPr lang="en-US"/>
              <a:t>Manufacturing </a:t>
            </a:r>
          </a:p>
          <a:p>
            <a:pPr lvl="1">
              <a:lnSpc>
                <a:spcPct val="90000"/>
              </a:lnSpc>
            </a:pPr>
            <a:r>
              <a:rPr lang="en-US"/>
              <a:t>Sales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Highlight any procedural differences from regular projects of this type</a:t>
            </a:r>
          </a:p>
          <a:p>
            <a:r>
              <a:rPr lang="en-US"/>
              <a:t>Discuss requirements, benefits, and issues of using new procedures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6038" tIns="46038" rIns="46038" bIns="46038" anchor="ctr"/>
          <a:lstStyle/>
          <a:p>
            <a:pPr algn="r"/>
            <a:r>
              <a:rPr kumimoji="1" lang="en-US" sz="1600" b="1"/>
              <a:t>FOR MORE INFO...</a:t>
            </a:r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List location or contact for procedures document (or other related documents) here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</a:t>
            </a: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 high-level schedule milestones here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6038" tIns="46038" rIns="46038" bIns="46038" anchor="ctr"/>
          <a:lstStyle/>
          <a:p>
            <a:pPr algn="r"/>
            <a:r>
              <a:rPr kumimoji="1" lang="en-US" sz="1600" b="1"/>
              <a:t>FOR MORE INFO...</a:t>
            </a:r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List location or contact for detailed schedule (or other related documents) here</a:t>
            </a:r>
          </a:p>
        </p:txBody>
      </p:sp>
      <p:grpSp>
        <p:nvGrpSpPr>
          <p:cNvPr id="12302" name="Group 14"/>
          <p:cNvGrpSpPr>
            <a:grpSpLocks/>
          </p:cNvGrpSpPr>
          <p:nvPr/>
        </p:nvGrpSpPr>
        <p:grpSpPr bwMode="auto">
          <a:xfrm>
            <a:off x="1371600" y="3352800"/>
            <a:ext cx="6477000" cy="1574800"/>
            <a:chOff x="912" y="2976"/>
            <a:chExt cx="4080" cy="992"/>
          </a:xfrm>
        </p:grpSpPr>
        <p:grpSp>
          <p:nvGrpSpPr>
            <p:cNvPr id="12303" name="Group 15"/>
            <p:cNvGrpSpPr>
              <a:grpSpLocks/>
            </p:cNvGrpSpPr>
            <p:nvPr/>
          </p:nvGrpSpPr>
          <p:grpSpPr bwMode="auto">
            <a:xfrm>
              <a:off x="912" y="3552"/>
              <a:ext cx="4080" cy="416"/>
              <a:chOff x="912" y="3552"/>
              <a:chExt cx="4080" cy="416"/>
            </a:xfrm>
          </p:grpSpPr>
          <p:sp>
            <p:nvSpPr>
              <p:cNvPr id="12304" name="AutoShape 16"/>
              <p:cNvSpPr>
                <a:spLocks noChangeArrowheads="1"/>
              </p:cNvSpPr>
              <p:nvPr/>
            </p:nvSpPr>
            <p:spPr bwMode="auto">
              <a:xfrm>
                <a:off x="960" y="3552"/>
                <a:ext cx="4032" cy="306"/>
              </a:xfrm>
              <a:prstGeom prst="rightArrow">
                <a:avLst>
                  <a:gd name="adj1" fmla="val 36602"/>
                  <a:gd name="adj2" fmla="val 54170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 algn="ctr"/>
                <a:endParaRPr kumimoji="1" lang="en-US" sz="1000">
                  <a:latin typeface="Times New Roman" pitchFamily="18" charset="0"/>
                </a:endParaRPr>
              </a:p>
            </p:txBody>
          </p:sp>
          <p:sp>
            <p:nvSpPr>
              <p:cNvPr id="12305" name="Text Box 17"/>
              <p:cNvSpPr txBox="1">
                <a:spLocks noChangeArrowheads="1"/>
              </p:cNvSpPr>
              <p:nvPr/>
            </p:nvSpPr>
            <p:spPr bwMode="auto">
              <a:xfrm>
                <a:off x="912" y="3776"/>
                <a:ext cx="30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Jan</a:t>
                </a:r>
              </a:p>
            </p:txBody>
          </p:sp>
          <p:sp>
            <p:nvSpPr>
              <p:cNvPr id="12306" name="Text Box 18"/>
              <p:cNvSpPr txBox="1">
                <a:spLocks noChangeArrowheads="1"/>
              </p:cNvSpPr>
              <p:nvPr/>
            </p:nvSpPr>
            <p:spPr bwMode="auto">
              <a:xfrm>
                <a:off x="1244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Feb</a:t>
                </a:r>
              </a:p>
            </p:txBody>
          </p:sp>
          <p:sp>
            <p:nvSpPr>
              <p:cNvPr id="12307" name="Text Box 19"/>
              <p:cNvSpPr txBox="1">
                <a:spLocks noChangeArrowheads="1"/>
              </p:cNvSpPr>
              <p:nvPr/>
            </p:nvSpPr>
            <p:spPr bwMode="auto">
              <a:xfrm>
                <a:off x="1597" y="3776"/>
                <a:ext cx="31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Mar</a:t>
                </a:r>
              </a:p>
            </p:txBody>
          </p:sp>
          <p:sp>
            <p:nvSpPr>
              <p:cNvPr id="12308" name="Text Box 20"/>
              <p:cNvSpPr txBox="1">
                <a:spLocks noChangeArrowheads="1"/>
              </p:cNvSpPr>
              <p:nvPr/>
            </p:nvSpPr>
            <p:spPr bwMode="auto">
              <a:xfrm>
                <a:off x="1972" y="3776"/>
                <a:ext cx="3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Apr</a:t>
                </a:r>
              </a:p>
            </p:txBody>
          </p:sp>
          <p:sp>
            <p:nvSpPr>
              <p:cNvPr id="12309" name="Text Box 21"/>
              <p:cNvSpPr txBox="1">
                <a:spLocks noChangeArrowheads="1"/>
              </p:cNvSpPr>
              <p:nvPr/>
            </p:nvSpPr>
            <p:spPr bwMode="auto">
              <a:xfrm>
                <a:off x="2332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May</a:t>
                </a:r>
              </a:p>
            </p:txBody>
          </p:sp>
          <p:sp>
            <p:nvSpPr>
              <p:cNvPr id="12310" name="Text Box 22"/>
              <p:cNvSpPr txBox="1">
                <a:spLocks noChangeArrowheads="1"/>
              </p:cNvSpPr>
              <p:nvPr/>
            </p:nvSpPr>
            <p:spPr bwMode="auto">
              <a:xfrm>
                <a:off x="2729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Jun</a:t>
                </a:r>
              </a:p>
            </p:txBody>
          </p:sp>
          <p:sp>
            <p:nvSpPr>
              <p:cNvPr id="12311" name="Text Box 23"/>
              <p:cNvSpPr txBox="1">
                <a:spLocks noChangeArrowheads="1"/>
              </p:cNvSpPr>
              <p:nvPr/>
            </p:nvSpPr>
            <p:spPr bwMode="auto">
              <a:xfrm>
                <a:off x="3068" y="3776"/>
                <a:ext cx="33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July</a:t>
                </a:r>
              </a:p>
            </p:txBody>
          </p:sp>
          <p:sp>
            <p:nvSpPr>
              <p:cNvPr id="12312" name="Text Box 24"/>
              <p:cNvSpPr txBox="1">
                <a:spLocks noChangeArrowheads="1"/>
              </p:cNvSpPr>
              <p:nvPr/>
            </p:nvSpPr>
            <p:spPr bwMode="auto">
              <a:xfrm>
                <a:off x="3443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Sep</a:t>
                </a:r>
              </a:p>
            </p:txBody>
          </p:sp>
          <p:sp>
            <p:nvSpPr>
              <p:cNvPr id="12313" name="Text Box 25"/>
              <p:cNvSpPr txBox="1">
                <a:spLocks noChangeArrowheads="1"/>
              </p:cNvSpPr>
              <p:nvPr/>
            </p:nvSpPr>
            <p:spPr bwMode="auto">
              <a:xfrm>
                <a:off x="3796" y="3776"/>
                <a:ext cx="3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Oct</a:t>
                </a:r>
              </a:p>
            </p:txBody>
          </p:sp>
          <p:sp>
            <p:nvSpPr>
              <p:cNvPr id="12314" name="Text Box 26"/>
              <p:cNvSpPr txBox="1">
                <a:spLocks noChangeArrowheads="1"/>
              </p:cNvSpPr>
              <p:nvPr/>
            </p:nvSpPr>
            <p:spPr bwMode="auto">
              <a:xfrm>
                <a:off x="4142" y="3776"/>
                <a:ext cx="3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Nov</a:t>
                </a:r>
              </a:p>
            </p:txBody>
          </p:sp>
          <p:sp>
            <p:nvSpPr>
              <p:cNvPr id="12315" name="Text Box 27"/>
              <p:cNvSpPr txBox="1">
                <a:spLocks noChangeArrowheads="1"/>
              </p:cNvSpPr>
              <p:nvPr/>
            </p:nvSpPr>
            <p:spPr bwMode="auto">
              <a:xfrm>
                <a:off x="4524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kumimoji="1" lang="en-US" sz="1400" b="1"/>
                  <a:t>Dec</a:t>
                </a:r>
              </a:p>
            </p:txBody>
          </p:sp>
        </p:grpSp>
        <p:sp>
          <p:nvSpPr>
            <p:cNvPr id="12316" name="AutoShape 28"/>
            <p:cNvSpPr>
              <a:spLocks noChangeArrowheads="1"/>
            </p:cNvSpPr>
            <p:nvPr/>
          </p:nvSpPr>
          <p:spPr bwMode="auto">
            <a:xfrm>
              <a:off x="1008" y="2976"/>
              <a:ext cx="153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/>
                <a:t>Phase 1</a:t>
              </a:r>
              <a:endParaRPr kumimoji="1" lang="en-US" sz="1000" b="1"/>
            </a:p>
          </p:txBody>
        </p:sp>
        <p:sp>
          <p:nvSpPr>
            <p:cNvPr id="12317" name="AutoShape 29"/>
            <p:cNvSpPr>
              <a:spLocks noChangeArrowheads="1"/>
            </p:cNvSpPr>
            <p:nvPr/>
          </p:nvSpPr>
          <p:spPr bwMode="auto">
            <a:xfrm>
              <a:off x="2544" y="3168"/>
              <a:ext cx="1200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/>
                <a:t>Phase 2</a:t>
              </a:r>
            </a:p>
          </p:txBody>
        </p:sp>
        <p:sp>
          <p:nvSpPr>
            <p:cNvPr id="12318" name="AutoShape 30"/>
            <p:cNvSpPr>
              <a:spLocks noChangeArrowheads="1"/>
            </p:cNvSpPr>
            <p:nvPr/>
          </p:nvSpPr>
          <p:spPr bwMode="auto">
            <a:xfrm>
              <a:off x="3744" y="3360"/>
              <a:ext cx="105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/>
              <a:r>
                <a:rPr kumimoji="1" lang="en-US" sz="1400" b="1"/>
                <a:t>Phase 3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</TotalTime>
  <Words>282</Words>
  <Application>Microsoft PowerPoint 7.0</Application>
  <PresentationFormat>On-screen Show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Arial</vt:lpstr>
      <vt:lpstr>Wingdings</vt:lpstr>
      <vt:lpstr>Mountain Top</vt:lpstr>
      <vt:lpstr>Rodney's Video – Project Overview</vt:lpstr>
      <vt:lpstr>Project Goals</vt:lpstr>
      <vt:lpstr>Description</vt:lpstr>
      <vt:lpstr>Competitive Analysis</vt:lpstr>
      <vt:lpstr>Competitive Analysis, Cont.</vt:lpstr>
      <vt:lpstr>Technology</vt:lpstr>
      <vt:lpstr>Team/Resources</vt:lpstr>
      <vt:lpstr>Procedures</vt:lpstr>
      <vt:lpstr>Schedule</vt:lpstr>
      <vt:lpstr>Current Status</vt:lpstr>
      <vt:lpstr>Related Documents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Boss</dc:creator>
  <cp:lastModifiedBy>PCM</cp:lastModifiedBy>
  <cp:revision>3</cp:revision>
  <cp:lastPrinted>1601-01-01T00:00:00Z</cp:lastPrinted>
  <dcterms:created xsi:type="dcterms:W3CDTF">1601-01-01T00:00:00Z</dcterms:created>
  <dcterms:modified xsi:type="dcterms:W3CDTF">2007-03-31T16:42:03Z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